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tags/tag2.xml" ContentType="application/vnd.openxmlformats-officedocument.presentationml.tags+xml"/>
  <Override PartName="/ppt/tags/tag3.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14"/>
  </p:notesMasterIdLst>
  <p:sldIdLst>
    <p:sldId id="262" r:id="rId2"/>
    <p:sldId id="257" r:id="rId3"/>
    <p:sldId id="301" r:id="rId4"/>
    <p:sldId id="259" r:id="rId5"/>
    <p:sldId id="260" r:id="rId6"/>
    <p:sldId id="269" r:id="rId7"/>
    <p:sldId id="265" r:id="rId8"/>
    <p:sldId id="266" r:id="rId9"/>
    <p:sldId id="267" r:id="rId10"/>
    <p:sldId id="302" r:id="rId11"/>
    <p:sldId id="303" r:id="rId12"/>
    <p:sldId id="275" r:id="rId1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webPr encoding="windows-1252"/>
  <p:clrMru>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2041" autoAdjust="0"/>
  </p:normalViewPr>
  <p:slideViewPr>
    <p:cSldViewPr>
      <p:cViewPr>
        <p:scale>
          <a:sx n="50" d="100"/>
          <a:sy n="50" d="100"/>
        </p:scale>
        <p:origin x="-1656" y="-74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488EC5-EAD5-4A07-B76F-FE0F5A2E7F8E}" type="datetimeFigureOut">
              <a:rPr lang="en-US" smtClean="0"/>
              <a:pPr/>
              <a:t>06-Dec-11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96BD4C-09B7-4257-ABBF-F624058708E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C6EAC7D-5A89-47C2-8ABA-56C9C2DEF7A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457200" marR="0" lvl="1" indent="0" algn="l" defTabSz="914400" rtl="0" eaLnBrk="1" fontAlgn="auto" latinLnBrk="0" hangingPunct="1">
              <a:lnSpc>
                <a:spcPct val="80000"/>
              </a:lnSpc>
              <a:spcBef>
                <a:spcPts val="0"/>
              </a:spcBef>
              <a:spcAft>
                <a:spcPts val="0"/>
              </a:spcAft>
              <a:buClrTx/>
              <a:buSzTx/>
              <a:buFontTx/>
              <a:buNone/>
              <a:tabLst/>
              <a:defRPr/>
            </a:pPr>
            <a:r>
              <a:rPr lang="en-US" sz="1200" dirty="0" smtClean="0"/>
              <a:t>Give a briefing on the RSAT, </a:t>
            </a:r>
          </a:p>
          <a:p>
            <a:pPr lvl="1">
              <a:lnSpc>
                <a:spcPct val="80000"/>
              </a:lnSpc>
            </a:pPr>
            <a:endParaRPr lang="en-US" dirty="0" smtClean="0"/>
          </a:p>
          <a:p>
            <a:pPr lvl="1">
              <a:lnSpc>
                <a:spcPct val="80000"/>
              </a:lnSpc>
            </a:pPr>
            <a:endParaRPr lang="en-US" dirty="0" smtClean="0"/>
          </a:p>
          <a:p>
            <a:pPr lvl="1">
              <a:lnSpc>
                <a:spcPct val="80000"/>
              </a:lnSpc>
            </a:pPr>
            <a:r>
              <a:rPr lang="en-US" dirty="0" smtClean="0"/>
              <a:t>its concept, </a:t>
            </a:r>
          </a:p>
          <a:p>
            <a:pPr lvl="1">
              <a:lnSpc>
                <a:spcPct val="80000"/>
              </a:lnSpc>
            </a:pPr>
            <a:r>
              <a:rPr lang="en-US" sz="2800" dirty="0" smtClean="0"/>
              <a:t>its potential use</a:t>
            </a:r>
          </a:p>
          <a:p>
            <a:pPr lvl="1">
              <a:lnSpc>
                <a:spcPct val="80000"/>
              </a:lnSpc>
            </a:pPr>
            <a:r>
              <a:rPr lang="en-US" sz="2800" dirty="0" smtClean="0"/>
              <a:t>the users, and </a:t>
            </a:r>
          </a:p>
          <a:p>
            <a:endParaRPr lang="en-US" dirty="0"/>
          </a:p>
        </p:txBody>
      </p:sp>
      <p:sp>
        <p:nvSpPr>
          <p:cNvPr id="4" name="Slide Number Placeholder 3"/>
          <p:cNvSpPr>
            <a:spLocks noGrp="1"/>
          </p:cNvSpPr>
          <p:nvPr>
            <p:ph type="sldNum" sz="quarter" idx="10"/>
          </p:nvPr>
        </p:nvSpPr>
        <p:spPr/>
        <p:txBody>
          <a:bodyPr/>
          <a:lstStyle/>
          <a:p>
            <a:fld id="{DE96BD4C-09B7-4257-ABBF-F624058708E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sz="1200" b="1" dirty="0" smtClean="0"/>
              <a:t>What is the tool designed to assess?</a:t>
            </a:r>
            <a:r>
              <a:rPr lang="en-US" sz="1200" dirty="0" smtClean="0"/>
              <a:t> </a:t>
            </a:r>
            <a:endParaRPr lang="en-US" dirty="0" smtClean="0"/>
          </a:p>
          <a:p>
            <a:pPr>
              <a:lnSpc>
                <a:spcPct val="80000"/>
              </a:lnSpc>
            </a:pPr>
            <a:r>
              <a:rPr lang="en-AU" sz="1200" dirty="0" smtClean="0"/>
              <a:t>A single hydropower project and its </a:t>
            </a:r>
            <a:r>
              <a:rPr lang="en-AU" sz="1200" u="sng" dirty="0" smtClean="0"/>
              <a:t>relationship</a:t>
            </a:r>
            <a:r>
              <a:rPr lang="en-AU" sz="1200" dirty="0" smtClean="0"/>
              <a:t> to a sub-basin;</a:t>
            </a:r>
            <a:endParaRPr lang="en-US" sz="1200" dirty="0" smtClean="0"/>
          </a:p>
          <a:p>
            <a:pPr>
              <a:lnSpc>
                <a:spcPct val="80000"/>
              </a:lnSpc>
            </a:pPr>
            <a:r>
              <a:rPr lang="en-AU" sz="1200" dirty="0" smtClean="0"/>
              <a:t>Existing and proposed </a:t>
            </a:r>
            <a:r>
              <a:rPr lang="en-AU" sz="1200" u="sng" dirty="0" smtClean="0"/>
              <a:t>cascades of hydropower projects</a:t>
            </a:r>
            <a:r>
              <a:rPr lang="en-AU" sz="1200" dirty="0" smtClean="0"/>
              <a:t> within a sub-basin or multiple projects within a sub-basin (or 2nd order sub-basin tributary);</a:t>
            </a:r>
            <a:endParaRPr lang="en-US" sz="1200" dirty="0" smtClean="0"/>
          </a:p>
          <a:p>
            <a:pPr>
              <a:lnSpc>
                <a:spcPct val="80000"/>
              </a:lnSpc>
            </a:pPr>
            <a:r>
              <a:rPr lang="en-AU" sz="1200" dirty="0" smtClean="0"/>
              <a:t>A </a:t>
            </a:r>
            <a:r>
              <a:rPr lang="en-AU" sz="1200" u="sng" dirty="0" smtClean="0"/>
              <a:t>sub-basin as a whole</a:t>
            </a:r>
            <a:r>
              <a:rPr lang="en-AU" sz="1200" dirty="0" smtClean="0"/>
              <a:t> that has hydropower potential; and</a:t>
            </a:r>
            <a:endParaRPr lang="en-US" sz="1200" dirty="0" smtClean="0"/>
          </a:p>
          <a:p>
            <a:pPr>
              <a:lnSpc>
                <a:spcPct val="80000"/>
              </a:lnSpc>
            </a:pPr>
            <a:r>
              <a:rPr lang="en-AU" sz="1200" u="sng" dirty="0" smtClean="0"/>
              <a:t>Transboundary issues</a:t>
            </a:r>
            <a:r>
              <a:rPr lang="en-AU" sz="1200" dirty="0" smtClean="0"/>
              <a:t> for basins shared by different countries, where hydropower is already developed or could be developed in future</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DE96BD4C-09B7-4257-ABBF-F624058708EC}"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sz="1200" dirty="0" smtClean="0">
                <a:solidFill>
                  <a:srgbClr val="FF0000"/>
                </a:solidFill>
              </a:rPr>
              <a:t>actor responsibility and </a:t>
            </a:r>
            <a:endParaRPr lang="en-US" dirty="0" smtClean="0"/>
          </a:p>
          <a:p>
            <a:endParaRPr lang="en-US" dirty="0" smtClean="0"/>
          </a:p>
          <a:p>
            <a:r>
              <a:rPr lang="en-US" dirty="0" smtClean="0"/>
              <a:t>What does RSAT contribute ?</a:t>
            </a:r>
          </a:p>
          <a:p>
            <a:r>
              <a:rPr lang="en-US" dirty="0" smtClean="0"/>
              <a:t>Integrated assessment of hydropower beyond individual project</a:t>
            </a:r>
          </a:p>
          <a:p>
            <a:r>
              <a:rPr lang="en-US" dirty="0" smtClean="0"/>
              <a:t>Identifies key risks and opportunities</a:t>
            </a:r>
          </a:p>
          <a:p>
            <a:r>
              <a:rPr lang="en-US" dirty="0" smtClean="0"/>
              <a:t>Identifies roles and responsibilities in a basin context</a:t>
            </a:r>
          </a:p>
          <a:p>
            <a:r>
              <a:rPr lang="en-US" dirty="0" smtClean="0"/>
              <a:t>Institutional gap analysis</a:t>
            </a:r>
          </a:p>
          <a:p>
            <a:r>
              <a:rPr lang="en-US" dirty="0" smtClean="0"/>
              <a:t>Outputs can be used for watershed planning</a:t>
            </a:r>
          </a:p>
          <a:p>
            <a:r>
              <a:rPr lang="en-US" dirty="0" smtClean="0"/>
              <a:t>A planning framework for river basin </a:t>
            </a:r>
            <a:r>
              <a:rPr lang="en-US" dirty="0" err="1" smtClean="0"/>
              <a:t>organisations</a:t>
            </a:r>
            <a:endParaRPr lang="en-US" dirty="0"/>
          </a:p>
        </p:txBody>
      </p:sp>
      <p:sp>
        <p:nvSpPr>
          <p:cNvPr id="4" name="Slide Number Placeholder 3"/>
          <p:cNvSpPr>
            <a:spLocks noGrp="1"/>
          </p:cNvSpPr>
          <p:nvPr>
            <p:ph type="sldNum" sz="quarter" idx="10"/>
          </p:nvPr>
        </p:nvSpPr>
        <p:spPr/>
        <p:txBody>
          <a:bodyPr/>
          <a:lstStyle/>
          <a:p>
            <a:fld id="{DE96BD4C-09B7-4257-ABBF-F624058708EC}"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lnSpc>
                <a:spcPct val="90000"/>
              </a:lnSpc>
            </a:pPr>
            <a:r>
              <a:rPr lang="en-AU" sz="2800" dirty="0" smtClean="0"/>
              <a:t>Key sub- basin stakeholders</a:t>
            </a:r>
          </a:p>
          <a:p>
            <a:pPr lvl="1">
              <a:lnSpc>
                <a:spcPct val="90000"/>
              </a:lnSpc>
            </a:pPr>
            <a:r>
              <a:rPr lang="en-AU" sz="2400" dirty="0" smtClean="0"/>
              <a:t>National regulatory agencies / line agencies</a:t>
            </a:r>
            <a:endParaRPr lang="en-US" sz="2400" dirty="0" smtClean="0"/>
          </a:p>
          <a:p>
            <a:pPr lvl="1">
              <a:lnSpc>
                <a:spcPct val="90000"/>
              </a:lnSpc>
            </a:pPr>
            <a:r>
              <a:rPr lang="en-AU" sz="2400" dirty="0" smtClean="0"/>
              <a:t>Provincial agencies</a:t>
            </a:r>
            <a:endParaRPr lang="en-US" sz="2400" dirty="0" smtClean="0"/>
          </a:p>
          <a:p>
            <a:pPr lvl="1">
              <a:lnSpc>
                <a:spcPct val="90000"/>
              </a:lnSpc>
            </a:pPr>
            <a:r>
              <a:rPr lang="en-AU" sz="2400" dirty="0" smtClean="0"/>
              <a:t>River basin entity (emergent or proxy)</a:t>
            </a:r>
            <a:endParaRPr lang="en-US" sz="2400" dirty="0" smtClean="0"/>
          </a:p>
          <a:p>
            <a:pPr lvl="1">
              <a:lnSpc>
                <a:spcPct val="90000"/>
              </a:lnSpc>
            </a:pPr>
            <a:r>
              <a:rPr lang="en-AU" sz="2400" dirty="0" smtClean="0"/>
              <a:t>Hydropower developers / operators </a:t>
            </a:r>
            <a:endParaRPr lang="en-US" sz="2400" dirty="0" smtClean="0"/>
          </a:p>
          <a:p>
            <a:pPr lvl="1">
              <a:lnSpc>
                <a:spcPct val="90000"/>
              </a:lnSpc>
            </a:pPr>
            <a:r>
              <a:rPr lang="en-AU" sz="2400" dirty="0" smtClean="0"/>
              <a:t>Transboundary and regional institutions</a:t>
            </a:r>
          </a:p>
          <a:p>
            <a:pPr lvl="1">
              <a:lnSpc>
                <a:spcPct val="90000"/>
              </a:lnSpc>
            </a:pPr>
            <a:r>
              <a:rPr lang="en-AU" sz="2400" dirty="0" smtClean="0"/>
              <a:t>Other Stakeholders:</a:t>
            </a:r>
          </a:p>
          <a:p>
            <a:pPr lvl="1">
              <a:lnSpc>
                <a:spcPct val="90000"/>
              </a:lnSpc>
            </a:pPr>
            <a:r>
              <a:rPr lang="en-AU" sz="2400" dirty="0" smtClean="0"/>
              <a:t>Project affected communities and their          representatives</a:t>
            </a:r>
            <a:endParaRPr lang="en-US" sz="2400" dirty="0" smtClean="0"/>
          </a:p>
          <a:p>
            <a:pPr lvl="1">
              <a:lnSpc>
                <a:spcPct val="90000"/>
              </a:lnSpc>
            </a:pPr>
            <a:r>
              <a:rPr lang="en-AU" sz="2400" dirty="0" smtClean="0"/>
              <a:t>Potential funding agencies, such as multilateral development </a:t>
            </a:r>
            <a:r>
              <a:rPr lang="en-AU" sz="2400" dirty="0" smtClean="0"/>
              <a:t>banks</a:t>
            </a:r>
            <a:endParaRPr lang="en-US" sz="2400" dirty="0" smtClean="0"/>
          </a:p>
          <a:p>
            <a:pPr marL="0" lvl="1" algn="l">
              <a:lnSpc>
                <a:spcPct val="90000"/>
              </a:lnSpc>
            </a:pPr>
            <a:r>
              <a:rPr lang="en-AU" dirty="0" smtClean="0">
                <a:solidFill>
                  <a:srgbClr val="FF3300"/>
                </a:solidFill>
                <a:ea typeface="Arial Unicode MS" pitchFamily="34" charset="-128"/>
                <a:cs typeface="Arial Unicode MS" pitchFamily="34" charset="-128"/>
              </a:rPr>
              <a:t>An Assessment team of about 15 PERSONS</a:t>
            </a:r>
          </a:p>
          <a:p>
            <a:pPr marL="0" lvl="1" algn="l">
              <a:lnSpc>
                <a:spcPct val="90000"/>
              </a:lnSpc>
            </a:pPr>
            <a:r>
              <a:rPr lang="en-AU" dirty="0" smtClean="0">
                <a:solidFill>
                  <a:srgbClr val="FF3300"/>
                </a:solidFill>
                <a:ea typeface="Arial Unicode MS" pitchFamily="34" charset="-128"/>
                <a:cs typeface="Arial Unicode MS" pitchFamily="34" charset="-128"/>
              </a:rPr>
              <a:t>Duration about 7 days</a:t>
            </a:r>
            <a:endParaRPr lang="en-US" dirty="0" smtClean="0">
              <a:solidFill>
                <a:srgbClr val="FF3300"/>
              </a:solidFill>
              <a:ea typeface="Arial Unicode MS" pitchFamily="34" charset="-128"/>
              <a:cs typeface="Arial Unicode MS" pitchFamily="34" charset="-128"/>
            </a:endParaRPr>
          </a:p>
          <a:p>
            <a:endParaRPr lang="en-US" dirty="0"/>
          </a:p>
        </p:txBody>
      </p:sp>
      <p:sp>
        <p:nvSpPr>
          <p:cNvPr id="4" name="Slide Number Placeholder 3"/>
          <p:cNvSpPr>
            <a:spLocks noGrp="1"/>
          </p:cNvSpPr>
          <p:nvPr>
            <p:ph type="sldNum" sz="quarter" idx="10"/>
          </p:nvPr>
        </p:nvSpPr>
        <p:spPr/>
        <p:txBody>
          <a:bodyPr/>
          <a:lstStyle/>
          <a:p>
            <a:fld id="{DE96BD4C-09B7-4257-ABBF-F624058708EC}"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E96BD4C-09B7-4257-ABBF-F624058708EC}"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1D2281C-9ED4-48A9-92CB-9EF7574FE415}" type="slidenum">
              <a:rPr lang="en-US"/>
              <a:pPr/>
              <a:t>10</a:t>
            </a:fld>
            <a:endParaRPr lang="en-US"/>
          </a:p>
        </p:txBody>
      </p:sp>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p:txBody>
          <a:bodyPr/>
          <a:lstStyle/>
          <a:p>
            <a:pPr>
              <a:spcBef>
                <a:spcPct val="0"/>
              </a:spcBef>
            </a:pPr>
            <a:r>
              <a:rPr lang="en-US" dirty="0" smtClean="0"/>
              <a:t>Training on RSAT assessment were done for several River Basins</a:t>
            </a:r>
          </a:p>
          <a:p>
            <a:pPr>
              <a:spcBef>
                <a:spcPct val="0"/>
              </a:spcBef>
            </a:pPr>
            <a:r>
              <a:rPr lang="en-US" dirty="0" smtClean="0"/>
              <a:t>RSAT Case Studies 2011</a:t>
            </a:r>
          </a:p>
          <a:p>
            <a:pPr>
              <a:spcBef>
                <a:spcPct val="0"/>
              </a:spcBef>
            </a:pPr>
            <a:r>
              <a:rPr lang="en-US" dirty="0" smtClean="0"/>
              <a:t>	3S Rivers Basin </a:t>
            </a:r>
          </a:p>
          <a:p>
            <a:pPr>
              <a:spcBef>
                <a:spcPct val="0"/>
              </a:spcBef>
            </a:pPr>
            <a:r>
              <a:rPr lang="en-US" dirty="0" smtClean="0"/>
              <a:t>Developing transboundary IWRM</a:t>
            </a:r>
          </a:p>
          <a:p>
            <a:pPr>
              <a:spcBef>
                <a:spcPct val="0"/>
              </a:spcBef>
            </a:pPr>
            <a:endParaRPr lang="en-US" dirty="0" smtClean="0"/>
          </a:p>
          <a:p>
            <a:pPr>
              <a:spcBef>
                <a:spcPct val="0"/>
              </a:spcBef>
            </a:pPr>
            <a:r>
              <a:rPr lang="en-US" dirty="0" smtClean="0"/>
              <a:t>	Cascade of 7 dams in river basin  (Lao PDR)</a:t>
            </a:r>
          </a:p>
          <a:p>
            <a:pPr>
              <a:spcBef>
                <a:spcPct val="0"/>
              </a:spcBef>
            </a:pPr>
            <a:r>
              <a:rPr lang="en-US" dirty="0" smtClean="0"/>
              <a:t>Scoping for CIA</a:t>
            </a:r>
          </a:p>
          <a:p>
            <a:pPr>
              <a:spcBef>
                <a:spcPct val="0"/>
              </a:spcBef>
            </a:pPr>
            <a:r>
              <a:rPr lang="en-US" dirty="0" smtClean="0"/>
              <a:t>Designing watershed management strategy</a:t>
            </a:r>
          </a:p>
          <a:p>
            <a:pPr>
              <a:spcBef>
                <a:spcPct val="0"/>
              </a:spcBef>
            </a:pPr>
            <a:r>
              <a:rPr lang="en-US" dirty="0" smtClean="0"/>
              <a:t> </a:t>
            </a:r>
          </a:p>
          <a:p>
            <a:pPr>
              <a:spcBef>
                <a:spcPct val="0"/>
              </a:spcBef>
            </a:pPr>
            <a:r>
              <a:rPr lang="en-US" dirty="0" smtClean="0"/>
              <a:t>Nam </a:t>
            </a:r>
            <a:r>
              <a:rPr lang="en-US" dirty="0" err="1" smtClean="0"/>
              <a:t>Ngum</a:t>
            </a:r>
            <a:r>
              <a:rPr lang="en-US" dirty="0" smtClean="0"/>
              <a:t> river basin (Lao PDR)</a:t>
            </a:r>
          </a:p>
          <a:p>
            <a:pPr>
              <a:spcBef>
                <a:spcPct val="0"/>
              </a:spcBef>
            </a:pPr>
            <a:r>
              <a:rPr lang="en-US" dirty="0" smtClean="0"/>
              <a:t>Dialogue for the RBC</a:t>
            </a:r>
          </a:p>
          <a:p>
            <a:pPr>
              <a:spcBef>
                <a:spcPct val="0"/>
              </a:spcBef>
            </a:pPr>
            <a:r>
              <a:rPr lang="en-US" dirty="0" err="1" smtClean="0"/>
              <a:t>Sre</a:t>
            </a:r>
            <a:r>
              <a:rPr lang="en-US" dirty="0" smtClean="0"/>
              <a:t> </a:t>
            </a:r>
            <a:r>
              <a:rPr lang="en-US" dirty="0" err="1" smtClean="0"/>
              <a:t>Pok</a:t>
            </a:r>
            <a:r>
              <a:rPr lang="en-US" dirty="0" smtClean="0"/>
              <a:t> river basin</a:t>
            </a:r>
          </a:p>
          <a:p>
            <a:pPr>
              <a:spcBef>
                <a:spcPct val="0"/>
              </a:spcBef>
            </a:pPr>
            <a:r>
              <a:rPr lang="en-US" dirty="0" smtClean="0"/>
              <a:t>Upper Vietnam</a:t>
            </a:r>
          </a:p>
          <a:p>
            <a:pPr>
              <a:spcBef>
                <a:spcPct val="0"/>
              </a:spcBef>
            </a:pPr>
            <a:r>
              <a:rPr lang="en-US" dirty="0" smtClean="0"/>
              <a:t>Lower Cambodia – EIA guidance</a:t>
            </a:r>
            <a:endParaRPr lang="en-US" dirty="0"/>
          </a:p>
        </p:txBody>
      </p:sp>
      <p:sp>
        <p:nvSpPr>
          <p:cNvPr id="27652"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F87E5A95-FBB7-4A1D-BA85-A0D647FD0997}" type="slidenum">
              <a:rPr lang="en-US" sz="1200"/>
              <a:pPr algn="r"/>
              <a:t>10</a:t>
            </a:fld>
            <a:endParaRPr 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Each topic discussion followed a set pattern with the topic being introduced, outlining the intent and scope of the topic and the guidance provided. This was followed by a presentation of the evidence that had been collected by the consultants and the facilitators before hand. The panel members were then invited to discuss the topic and to bring additional evidence to the discussion. SWOT analyses and scoring discussions lead to the identification of at least two recommendations for priority action.</a:t>
            </a:r>
          </a:p>
          <a:p>
            <a:endParaRPr lang="en-US" dirty="0"/>
          </a:p>
        </p:txBody>
      </p:sp>
      <p:sp>
        <p:nvSpPr>
          <p:cNvPr id="4" name="Slide Number Placeholder 3"/>
          <p:cNvSpPr>
            <a:spLocks noGrp="1"/>
          </p:cNvSpPr>
          <p:nvPr>
            <p:ph type="sldNum" sz="quarter" idx="10"/>
          </p:nvPr>
        </p:nvSpPr>
        <p:spPr/>
        <p:txBody>
          <a:bodyPr/>
          <a:lstStyle/>
          <a:p>
            <a:fld id="{DE96BD4C-09B7-4257-ABBF-F624058708EC}"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 xmlns:a14="http://schemas.microsoft.com/office/drawing/2010/main"/>
              </a:ext>
            </a:extLst>
          </a:blip>
          <a:srcRect/>
          <a:stretch/>
        </p:blipFill>
        <p:spPr>
          <a:xfrm>
            <a:off x="43543" y="0"/>
            <a:ext cx="9100457" cy="6879771"/>
          </a:xfrm>
          <a:prstGeom prst="rect">
            <a:avLst/>
          </a:prstGeom>
        </p:spPr>
      </p:pic>
      <p:sp>
        <p:nvSpPr>
          <p:cNvPr id="2" name="Title 1"/>
          <p:cNvSpPr>
            <a:spLocks noGrp="1"/>
          </p:cNvSpPr>
          <p:nvPr>
            <p:ph type="ctrTitle" hasCustomPrompt="1"/>
          </p:nvPr>
        </p:nvSpPr>
        <p:spPr>
          <a:xfrm>
            <a:off x="2590800" y="2286000"/>
            <a:ext cx="6180224" cy="1470025"/>
          </a:xfrm>
        </p:spPr>
        <p:txBody>
          <a:bodyPr anchor="t"/>
          <a:lstStyle>
            <a:lvl1pPr algn="r">
              <a:defRPr b="1" cap="small" baseline="0">
                <a:solidFill>
                  <a:srgbClr val="00330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962400" y="4038600"/>
            <a:ext cx="4772528"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 xmlns:a14="http://schemas.microsoft.com/office/drawing/2010/main"/>
              </a:ext>
            </a:extLst>
          </a:blip>
          <a:srcRect/>
          <a:stretch/>
        </p:blipFill>
        <p:spPr>
          <a:xfrm>
            <a:off x="0" y="1251"/>
            <a:ext cx="3721618" cy="6858000"/>
          </a:xfrm>
          <a:prstGeom prst="rect">
            <a:avLst/>
          </a:prstGeom>
        </p:spPr>
      </p:pic>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ctr">
              <a:buNone/>
              <a:defRPr sz="2000" baseline="0"/>
            </a:lvl1pPr>
          </a:lstStyle>
          <a:p>
            <a:r>
              <a:rPr lang="en-US" dirty="0" smtClean="0"/>
              <a:t>Company Logo</a:t>
            </a:r>
            <a:endParaRPr lang="en-US"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 xmlns:a14="http://schemas.microsoft.com/office/drawing/2010/main"/>
              </a:ext>
            </a:extLst>
          </a:blip>
          <a:srcRect/>
          <a:stretch/>
        </p:blipFill>
        <p:spPr>
          <a:xfrm>
            <a:off x="43543" y="0"/>
            <a:ext cx="9100457" cy="6879771"/>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 xmlns:a14="http://schemas.microsoft.com/office/drawing/2010/main"/>
              </a:ext>
            </a:extLst>
          </a:blip>
          <a:srcRect/>
          <a:stretch/>
        </p:blipFill>
        <p:spPr>
          <a:xfrm rot="5400000">
            <a:off x="3161049" y="-3176815"/>
            <a:ext cx="2819400" cy="9173031"/>
          </a:xfrm>
          <a:prstGeom prst="rect">
            <a:avLst/>
          </a:prstGeom>
        </p:spPr>
      </p:pic>
      <p:sp>
        <p:nvSpPr>
          <p:cNvPr id="2" name="Title 1"/>
          <p:cNvSpPr>
            <a:spLocks noGrp="1"/>
          </p:cNvSpPr>
          <p:nvPr>
            <p:ph type="title" hasCustomPrompt="1"/>
          </p:nvPr>
        </p:nvSpPr>
        <p:spPr>
          <a:xfrm>
            <a:off x="4572000" y="3048000"/>
            <a:ext cx="4343400" cy="1362075"/>
          </a:xfrm>
        </p:spPr>
        <p:txBody>
          <a:bodyPr anchor="b" anchorCtr="0"/>
          <a:lstStyle>
            <a:lvl1pPr algn="l">
              <a:defRPr sz="4000" b="1" cap="small" baseline="0">
                <a:solidFill>
                  <a:srgbClr val="003300"/>
                </a:solidFill>
              </a:defRPr>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06-Dec-11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
        <p:nvSpPr>
          <p:cNvPr id="10" name="Picture Placeholder 9"/>
          <p:cNvSpPr>
            <a:spLocks noGrp="1"/>
          </p:cNvSpPr>
          <p:nvPr>
            <p:ph type="pic" sz="quarter" idx="13" hasCustomPrompt="1"/>
          </p:nvPr>
        </p:nvSpPr>
        <p:spPr>
          <a:xfrm>
            <a:off x="6781800" y="5334000"/>
            <a:ext cx="2133600" cy="990600"/>
          </a:xfrm>
        </p:spPr>
        <p:txBody>
          <a:bodyPr>
            <a:normAutofit/>
          </a:bodyPr>
          <a:lstStyle>
            <a:lvl1pPr marL="0" indent="0" algn="ctr">
              <a:buNone/>
              <a:defRPr sz="1800"/>
            </a:lvl1pPr>
          </a:lstStyle>
          <a:p>
            <a:r>
              <a:rPr lang="en-US" dirty="0" smtClean="0"/>
              <a:t>Company Logo</a:t>
            </a:r>
            <a:endParaRPr lang="en-US"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269632"/>
            <a:ext cx="8077200" cy="1143000"/>
          </a:xfrm>
        </p:spPr>
        <p:txBody>
          <a:bodyPr anchor="ctr" anchorCtr="0"/>
          <a:lstStyle>
            <a:lvl1pPr algn="l">
              <a:defRPr lang="en-US" dirty="0"/>
            </a:lvl1pPr>
          </a:lstStyle>
          <a:p>
            <a:r>
              <a:rPr lang="en-US" dirty="0" smtClean="0"/>
              <a:t>Click To Edit Master Title Style</a:t>
            </a:r>
            <a:endParaRPr lang="en-US" dirty="0"/>
          </a:p>
        </p:txBody>
      </p:sp>
      <p:sp>
        <p:nvSpPr>
          <p:cNvPr id="3" name="Content Placeholder 2"/>
          <p:cNvSpPr>
            <a:spLocks noGrp="1"/>
          </p:cNvSpPr>
          <p:nvPr>
            <p:ph idx="1"/>
          </p:nvPr>
        </p:nvSpPr>
        <p:spPr>
          <a:xfrm>
            <a:off x="762000" y="1596413"/>
            <a:ext cx="8077200" cy="4297363"/>
          </a:xfrm>
        </p:spPr>
        <p:txBody>
          <a:bodyPr>
            <a:normAutofit/>
          </a:bodyPr>
          <a:lstStyle>
            <a:lvl1pPr>
              <a:defRPr sz="3200">
                <a:latin typeface="+mn-lt"/>
              </a:defRPr>
            </a:lvl1pPr>
            <a:lvl2pPr>
              <a:defRPr sz="2800">
                <a:latin typeface="+mn-lt"/>
              </a:defRPr>
            </a:lvl2pPr>
            <a:lvl3pPr>
              <a:defRPr sz="2400">
                <a:latin typeface="+mn-lt"/>
              </a:defRPr>
            </a:lvl3pPr>
            <a:lvl4pPr>
              <a:defRPr sz="2400">
                <a:latin typeface="+mn-lt"/>
              </a:defRPr>
            </a:lvl4pPr>
            <a:lvl5pPr>
              <a:defRPr sz="24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06-Dec-11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705600" y="6356350"/>
            <a:ext cx="2133600" cy="365125"/>
          </a:xfrm>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68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57B281C-5159-4971-8228-52B9A72E9ED2}" type="datetimeFigureOut">
              <a:rPr lang="en-US" smtClean="0"/>
              <a:pPr/>
              <a:t>06-Dec-11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858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8736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736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57B281C-5159-4971-8228-52B9A72E9ED2}" type="datetimeFigureOut">
              <a:rPr lang="en-US" smtClean="0"/>
              <a:pPr/>
              <a:t>06-Dec-11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036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7B281C-5159-4971-8228-52B9A72E9ED2}" type="datetimeFigureOut">
              <a:rPr lang="en-US" smtClean="0"/>
              <a:pPr/>
              <a:t>06-Dec-11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7B281C-5159-4971-8228-52B9A72E9ED2}" type="datetimeFigureOut">
              <a:rPr lang="en-US" smtClean="0"/>
              <a:pPr/>
              <a:t>06-Dec-11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7B281C-5159-4971-8228-52B9A72E9ED2}" type="datetimeFigureOut">
              <a:rPr lang="en-US" smtClean="0"/>
              <a:pPr/>
              <a:t>06-Dec-11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74638"/>
            <a:ext cx="5867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7B281C-5159-4971-8228-52B9A72E9ED2}" type="datetimeFigureOut">
              <a:rPr lang="en-US" smtClean="0"/>
              <a:pPr/>
              <a:t>06-Dec-11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57B281C-5159-4971-8228-52B9A72E9ED2}" type="datetimeFigureOut">
              <a:rPr lang="en-US" smtClean="0"/>
              <a:pPr/>
              <a:t>06-Dec-11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B281C-5159-4971-8228-52B9A72E9ED2}" type="datetimeFigureOut">
              <a:rPr lang="en-US" smtClean="0"/>
              <a:pPr/>
              <a:t>06-Dec-11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ackground Only">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 xmlns:a14="http://schemas.microsoft.com/office/drawing/2010/main"/>
              </a:ext>
            </a:extLst>
          </a:blip>
          <a:srcRect/>
          <a:stretch/>
        </p:blipFill>
        <p:spPr>
          <a:xfrm>
            <a:off x="43543" y="0"/>
            <a:ext cx="9100457" cy="6879771"/>
          </a:xfrm>
          <a:prstGeom prst="rect">
            <a:avLst/>
          </a:prstGeom>
        </p:spPr>
      </p:pic>
      <p:sp>
        <p:nvSpPr>
          <p:cNvPr id="3" name="Date Placeholder 3"/>
          <p:cNvSpPr>
            <a:spLocks noGrp="1"/>
          </p:cNvSpPr>
          <p:nvPr>
            <p:ph type="dt" sz="half" idx="10"/>
          </p:nvPr>
        </p:nvSpPr>
        <p:spPr>
          <a:xfrm>
            <a:off x="762000" y="6356350"/>
            <a:ext cx="2133600" cy="365125"/>
          </a:xfrm>
        </p:spPr>
        <p:txBody>
          <a:bodyPr/>
          <a:lstStyle/>
          <a:p>
            <a:fld id="{757B281C-5159-4971-8228-52B9A72E9ED2}" type="datetimeFigureOut">
              <a:rPr lang="en-US" smtClean="0"/>
              <a:pPr/>
              <a:t>06-Dec-11</a:t>
            </a:fld>
            <a:endParaRPr lang="en-US" dirty="0"/>
          </a:p>
        </p:txBody>
      </p:sp>
      <p:sp>
        <p:nvSpPr>
          <p:cNvPr id="4" name="Footer Placeholder 4"/>
          <p:cNvSpPr>
            <a:spLocks noGrp="1"/>
          </p:cNvSpPr>
          <p:nvPr>
            <p:ph type="ftr" sz="quarter" idx="11"/>
          </p:nvPr>
        </p:nvSpPr>
        <p:spPr>
          <a:xfrm>
            <a:off x="3352800" y="6356350"/>
            <a:ext cx="2895600" cy="365125"/>
          </a:xfrm>
        </p:spPr>
        <p:txBody>
          <a:bodyPr/>
          <a:lstStyle/>
          <a:p>
            <a:endParaRPr lang="en-US" dirty="0"/>
          </a:p>
        </p:txBody>
      </p:sp>
      <p:sp>
        <p:nvSpPr>
          <p:cNvPr id="5" name="Slide Number Placeholder 5"/>
          <p:cNvSpPr>
            <a:spLocks noGrp="1"/>
          </p:cNvSpPr>
          <p:nvPr>
            <p:ph type="sldNum" sz="quarter" idx="12"/>
          </p:nvPr>
        </p:nvSpPr>
        <p:spPr>
          <a:xfrm>
            <a:off x="6705600" y="6356350"/>
            <a:ext cx="2133600" cy="365125"/>
          </a:xfrm>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xmlns=""/>
              </a:ext>
            </a:extLst>
          </a:blip>
          <a:srcRect/>
          <a:stretch/>
        </p:blipFill>
        <p:spPr>
          <a:xfrm>
            <a:off x="43543" y="0"/>
            <a:ext cx="9100457" cy="6879771"/>
          </a:xfrm>
          <a:prstGeom prst="rect">
            <a:avLst/>
          </a:prstGeom>
        </p:spPr>
      </p:pic>
      <p:sp>
        <p:nvSpPr>
          <p:cNvPr id="2" name="Title 1"/>
          <p:cNvSpPr>
            <a:spLocks noGrp="1"/>
          </p:cNvSpPr>
          <p:nvPr>
            <p:ph type="ctrTitle" hasCustomPrompt="1"/>
          </p:nvPr>
        </p:nvSpPr>
        <p:spPr>
          <a:xfrm>
            <a:off x="2590800" y="2286000"/>
            <a:ext cx="6180224" cy="1470025"/>
          </a:xfrm>
        </p:spPr>
        <p:txBody>
          <a:bodyPr anchor="t"/>
          <a:lstStyle>
            <a:lvl1pPr algn="r">
              <a:defRPr b="1" cap="small" baseline="0">
                <a:solidFill>
                  <a:srgbClr val="00330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962400" y="4038600"/>
            <a:ext cx="4772528"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xmlns=""/>
              </a:ext>
            </a:extLst>
          </a:blip>
          <a:srcRect/>
          <a:stretch/>
        </p:blipFill>
        <p:spPr>
          <a:xfrm>
            <a:off x="0" y="1251"/>
            <a:ext cx="3721618" cy="6858000"/>
          </a:xfrm>
          <a:prstGeom prst="rect">
            <a:avLst/>
          </a:prstGeom>
        </p:spPr>
      </p:pic>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ctr">
              <a:buNone/>
              <a:defRPr sz="2000" baseline="0"/>
            </a:lvl1pPr>
          </a:lstStyle>
          <a:p>
            <a:r>
              <a:rPr lang="en-US" dirty="0" smtClean="0"/>
              <a:t>Company Logo</a:t>
            </a:r>
            <a:endParaRPr lang="en-US"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5" cstate="email">
            <a:extLst>
              <a:ext uri="{28A0092B-C50C-407E-A947-70E740481C1C}">
                <a14:useLocalDpi xmlns="" xmlns:a14="http://schemas.microsoft.com/office/drawing/2010/main"/>
              </a:ext>
            </a:extLst>
          </a:blip>
          <a:srcRect/>
          <a:stretch/>
        </p:blipFill>
        <p:spPr>
          <a:xfrm>
            <a:off x="43543" y="0"/>
            <a:ext cx="9100457" cy="6879771"/>
          </a:xfrm>
          <a:prstGeom prst="rect">
            <a:avLst/>
          </a:prstGeom>
        </p:spPr>
      </p:pic>
      <p:sp>
        <p:nvSpPr>
          <p:cNvPr id="2" name="Title Placeholder 1"/>
          <p:cNvSpPr>
            <a:spLocks noGrp="1"/>
          </p:cNvSpPr>
          <p:nvPr>
            <p:ph type="title"/>
          </p:nvPr>
        </p:nvSpPr>
        <p:spPr>
          <a:xfrm>
            <a:off x="762000" y="274638"/>
            <a:ext cx="80772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2000" y="1600200"/>
            <a:ext cx="80772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20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B281C-5159-4971-8228-52B9A72E9ED2}" type="datetimeFigureOut">
              <a:rPr lang="en-US" smtClean="0"/>
              <a:pPr/>
              <a:t>06-Dec-11</a:t>
            </a:fld>
            <a:endParaRPr lang="en-US" dirty="0"/>
          </a:p>
        </p:txBody>
      </p:sp>
      <p:sp>
        <p:nvSpPr>
          <p:cNvPr id="5" name="Footer Placeholder 4"/>
          <p:cNvSpPr>
            <a:spLocks noGrp="1"/>
          </p:cNvSpPr>
          <p:nvPr>
            <p:ph type="ftr" sz="quarter" idx="3"/>
          </p:nvPr>
        </p:nvSpPr>
        <p:spPr>
          <a:xfrm>
            <a:off x="33528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7056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D6E5A2-EC83-451F-A719-9AC1370DD5CF}" type="slidenum">
              <a:rPr lang="en-US" smtClean="0"/>
              <a:pPr/>
              <a:t>‹#›</a:t>
            </a:fld>
            <a:endParaRPr lang="en-US" dirty="0"/>
          </a:p>
        </p:txBody>
      </p:sp>
      <p:pic>
        <p:nvPicPr>
          <p:cNvPr id="8" name="Picture 7"/>
          <p:cNvPicPr>
            <a:picLocks noChangeAspect="1"/>
          </p:cNvPicPr>
          <p:nvPr/>
        </p:nvPicPr>
        <p:blipFill rotWithShape="1">
          <a:blip r:embed="rId16" cstate="email">
            <a:extLst>
              <a:ext uri="{28A0092B-C50C-407E-A947-70E740481C1C}">
                <a14:useLocalDpi xmlns="" xmlns:a14="http://schemas.microsoft.com/office/drawing/2010/main"/>
              </a:ext>
            </a:extLst>
          </a:blip>
          <a:srcRect/>
          <a:stretch/>
        </p:blipFill>
        <p:spPr>
          <a:xfrm>
            <a:off x="-152400" y="-109183"/>
            <a:ext cx="818707" cy="7083189"/>
          </a:xfrm>
          <a:prstGeom prst="rect">
            <a:avLst/>
          </a:prstGeom>
        </p:spPr>
      </p:pic>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transition spd="slow">
    <p:wipe dir="d"/>
  </p:transition>
  <p:timing>
    <p:tnLst>
      <p:par>
        <p:cTn id="1" dur="indefinite" restart="never" nodeType="tmRoot"/>
      </p:par>
    </p:tnLst>
  </p:timing>
  <p:txStyles>
    <p:titleStyle>
      <a:lvl1pPr algn="l" defTabSz="914400" rtl="0" eaLnBrk="1" latinLnBrk="0" hangingPunct="1">
        <a:spcBef>
          <a:spcPct val="0"/>
        </a:spcBef>
        <a:buNone/>
        <a:defRPr lang="en-US" sz="4400" kern="1200" dirty="0" smtClean="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5.png"/><Relationship Id="rId5" Type="http://schemas.openxmlformats.org/officeDocument/2006/relationships/notesSlide" Target="../notesSlides/notesSlide1.xml"/><Relationship Id="rId4"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p:txBody>
          <a:bodyPr/>
          <a:lstStyle/>
          <a:p>
            <a:r>
              <a:rPr lang="en-US" dirty="0" smtClean="0"/>
              <a:t>Rapid Sustainability Assessment Tool - RSAT</a:t>
            </a:r>
            <a:endParaRPr lang="en-US" dirty="0"/>
          </a:p>
        </p:txBody>
      </p:sp>
      <p:sp>
        <p:nvSpPr>
          <p:cNvPr id="3" name="Subtitle 2"/>
          <p:cNvSpPr>
            <a:spLocks noGrp="1"/>
          </p:cNvSpPr>
          <p:nvPr>
            <p:ph type="subTitle" idx="1"/>
            <p:custDataLst>
              <p:tags r:id="rId3"/>
            </p:custDataLst>
          </p:nvPr>
        </p:nvSpPr>
        <p:spPr>
          <a:xfrm>
            <a:off x="3962400" y="4714884"/>
            <a:ext cx="4772528" cy="1685916"/>
          </a:xfrm>
        </p:spPr>
        <p:txBody>
          <a:bodyPr>
            <a:normAutofit/>
          </a:bodyPr>
          <a:lstStyle/>
          <a:p>
            <a:endParaRPr lang="en-US" sz="2400" dirty="0">
              <a:latin typeface="+mn-lt"/>
            </a:endParaRPr>
          </a:p>
          <a:p>
            <a:r>
              <a:rPr lang="en-US" sz="2400" dirty="0" smtClean="0">
                <a:latin typeface="+mn-lt"/>
              </a:rPr>
              <a:t>Voradeth Phonekeo</a:t>
            </a:r>
          </a:p>
          <a:p>
            <a:r>
              <a:rPr lang="en-US" sz="2400" dirty="0" smtClean="0">
                <a:latin typeface="+mn-lt"/>
              </a:rPr>
              <a:t>1</a:t>
            </a:r>
            <a:r>
              <a:rPr lang="en-US" sz="2400" baseline="30000" dirty="0" smtClean="0">
                <a:latin typeface="+mn-lt"/>
              </a:rPr>
              <a:t>st</a:t>
            </a:r>
            <a:r>
              <a:rPr lang="en-US" sz="2400" dirty="0" smtClean="0">
                <a:latin typeface="+mn-lt"/>
              </a:rPr>
              <a:t>  December 2011</a:t>
            </a:r>
          </a:p>
          <a:p>
            <a:endParaRPr lang="en-US" sz="2400" dirty="0">
              <a:latin typeface="+mn-lt"/>
            </a:endParaRPr>
          </a:p>
        </p:txBody>
      </p:sp>
      <p:pic>
        <p:nvPicPr>
          <p:cNvPr id="2050" name="Picture 2"/>
          <p:cNvPicPr>
            <a:picLocks noChangeAspect="1" noChangeArrowheads="1"/>
          </p:cNvPicPr>
          <p:nvPr/>
        </p:nvPicPr>
        <p:blipFill>
          <a:blip r:embed="rId6"/>
          <a:srcRect/>
          <a:stretch>
            <a:fillRect/>
          </a:stretch>
        </p:blipFill>
        <p:spPr bwMode="auto">
          <a:xfrm>
            <a:off x="0" y="1000108"/>
            <a:ext cx="3214678" cy="4538368"/>
          </a:xfrm>
          <a:prstGeom prst="rect">
            <a:avLst/>
          </a:prstGeom>
          <a:noFill/>
          <a:ln w="9525">
            <a:noFill/>
            <a:miter lim="800000"/>
            <a:headEnd/>
            <a:tailEnd/>
          </a:ln>
          <a:effectLst/>
        </p:spPr>
      </p:pic>
    </p:spTree>
    <p:custDataLst>
      <p:tags r:id="rId1"/>
    </p:custData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AU" b="1" dirty="0"/>
              <a:t>Aim of today </a:t>
            </a:r>
            <a:r>
              <a:rPr lang="en-AU" b="1" dirty="0" smtClean="0"/>
              <a:t>presentation</a:t>
            </a:r>
            <a:endParaRPr lang="en-US" dirty="0"/>
          </a:p>
        </p:txBody>
      </p:sp>
      <p:sp>
        <p:nvSpPr>
          <p:cNvPr id="4099" name="Rectangle 3"/>
          <p:cNvSpPr>
            <a:spLocks noGrp="1" noChangeArrowheads="1"/>
          </p:cNvSpPr>
          <p:nvPr>
            <p:ph idx="1"/>
          </p:nvPr>
        </p:nvSpPr>
        <p:spPr>
          <a:xfrm>
            <a:off x="857224" y="2357430"/>
            <a:ext cx="8077200" cy="2689843"/>
          </a:xfrm>
        </p:spPr>
        <p:txBody>
          <a:bodyPr>
            <a:normAutofit/>
          </a:bodyPr>
          <a:lstStyle/>
          <a:p>
            <a:pPr>
              <a:lnSpc>
                <a:spcPct val="80000"/>
              </a:lnSpc>
            </a:pPr>
            <a:r>
              <a:rPr lang="en-US" sz="2800" dirty="0" smtClean="0">
                <a:solidFill>
                  <a:srgbClr val="FF0000"/>
                </a:solidFill>
              </a:rPr>
              <a:t>What is RSAT</a:t>
            </a:r>
            <a:r>
              <a:rPr lang="en-US" sz="2800" dirty="0" smtClean="0">
                <a:solidFill>
                  <a:srgbClr val="FF0000"/>
                </a:solidFill>
              </a:rPr>
              <a:t>?</a:t>
            </a:r>
            <a:endParaRPr lang="en-US" sz="2800" dirty="0" smtClean="0"/>
          </a:p>
          <a:p>
            <a:pPr>
              <a:lnSpc>
                <a:spcPct val="80000"/>
              </a:lnSpc>
            </a:pPr>
            <a:r>
              <a:rPr lang="en-US" sz="2800" dirty="0" smtClean="0">
                <a:solidFill>
                  <a:srgbClr val="FF0000"/>
                </a:solidFill>
              </a:rPr>
              <a:t>How </a:t>
            </a:r>
            <a:r>
              <a:rPr lang="en-US" sz="2800" dirty="0" smtClean="0">
                <a:solidFill>
                  <a:srgbClr val="FF0000"/>
                </a:solidFill>
              </a:rPr>
              <a:t>might RSAT contribute to improving hydropower quality, actor responsibility and project sustainability?</a:t>
            </a:r>
          </a:p>
          <a:p>
            <a:pPr>
              <a:lnSpc>
                <a:spcPct val="80000"/>
              </a:lnSpc>
            </a:pPr>
            <a:r>
              <a:rPr lang="en-US" sz="2800" dirty="0" smtClean="0">
                <a:solidFill>
                  <a:srgbClr val="FF0000"/>
                </a:solidFill>
              </a:rPr>
              <a:t>How RSAT can help basin development planning, </a:t>
            </a:r>
            <a:r>
              <a:rPr lang="en-US" sz="2800" dirty="0" smtClean="0">
                <a:solidFill>
                  <a:srgbClr val="FF0000"/>
                </a:solidFill>
              </a:rPr>
              <a:t>and </a:t>
            </a:r>
            <a:r>
              <a:rPr lang="en-US" sz="2800" dirty="0" smtClean="0">
                <a:solidFill>
                  <a:srgbClr val="FF0000"/>
                </a:solidFill>
              </a:rPr>
              <a:t>RBOs functions?</a:t>
            </a:r>
            <a:endParaRPr lang="en-US" sz="2800" dirty="0" smtClean="0">
              <a:solidFill>
                <a:srgbClr val="FF0000"/>
              </a:solidFill>
            </a:endParaRPr>
          </a:p>
        </p:txBody>
      </p:sp>
    </p:spTree>
  </p:cSld>
  <p:clrMapOvr>
    <a:masterClrMapping/>
  </p:clrMapOvr>
  <p:transition spd="slow">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700118" y="285728"/>
            <a:ext cx="8229600" cy="1139826"/>
          </a:xfrm>
        </p:spPr>
        <p:txBody>
          <a:bodyPr>
            <a:normAutofit fontScale="90000"/>
          </a:bodyPr>
          <a:lstStyle/>
          <a:p>
            <a:r>
              <a:rPr lang="en-AU" dirty="0">
                <a:solidFill>
                  <a:srgbClr val="FF0000"/>
                </a:solidFill>
              </a:rPr>
              <a:t>What is the </a:t>
            </a:r>
            <a:r>
              <a:rPr lang="en-AU" dirty="0" smtClean="0">
                <a:solidFill>
                  <a:srgbClr val="FF0000"/>
                </a:solidFill>
              </a:rPr>
              <a:t>Rapid Sustainability Assessment Tool </a:t>
            </a:r>
            <a:r>
              <a:rPr lang="en-AU" dirty="0" smtClean="0">
                <a:solidFill>
                  <a:srgbClr val="FF0000"/>
                </a:solidFill>
              </a:rPr>
              <a:t>(RSAT)?</a:t>
            </a:r>
            <a:endParaRPr lang="en-US" dirty="0">
              <a:solidFill>
                <a:srgbClr val="FF0000"/>
              </a:solidFill>
            </a:endParaRPr>
          </a:p>
        </p:txBody>
      </p:sp>
      <p:sp>
        <p:nvSpPr>
          <p:cNvPr id="30723" name="Rectangle 3"/>
          <p:cNvSpPr>
            <a:spLocks noGrp="1" noChangeArrowheads="1"/>
          </p:cNvSpPr>
          <p:nvPr>
            <p:ph type="body" idx="1"/>
          </p:nvPr>
        </p:nvSpPr>
        <p:spPr>
          <a:xfrm>
            <a:off x="771556" y="1428736"/>
            <a:ext cx="8229600" cy="5068888"/>
          </a:xfrm>
        </p:spPr>
        <p:txBody>
          <a:bodyPr>
            <a:normAutofit/>
          </a:bodyPr>
          <a:lstStyle/>
          <a:p>
            <a:pPr marL="0" indent="0">
              <a:buFont typeface="Wingdings" pitchFamily="2" charset="2"/>
              <a:buNone/>
            </a:pPr>
            <a:r>
              <a:rPr lang="en-US" sz="2800" dirty="0" smtClean="0"/>
              <a:t>The </a:t>
            </a:r>
            <a:r>
              <a:rPr lang="en-US" sz="2800" b="1" dirty="0" smtClean="0"/>
              <a:t>RSAT</a:t>
            </a:r>
            <a:r>
              <a:rPr lang="en-US" sz="2800" dirty="0" smtClean="0"/>
              <a:t> is </a:t>
            </a:r>
            <a:r>
              <a:rPr lang="en-US" sz="2800" dirty="0" smtClean="0"/>
              <a:t>a tool used to assist decision making for sustainable hydropower development in the Mekong River </a:t>
            </a:r>
            <a:r>
              <a:rPr lang="en-US" sz="2800" dirty="0" smtClean="0"/>
              <a:t>Basin.</a:t>
            </a:r>
            <a:endParaRPr lang="en-AU" sz="2800" dirty="0"/>
          </a:p>
          <a:p>
            <a:pPr>
              <a:buFont typeface="Wingdings" pitchFamily="2" charset="2"/>
              <a:buNone/>
            </a:pPr>
            <a:r>
              <a:rPr lang="en-AU" sz="2800" b="1" dirty="0" smtClean="0"/>
              <a:t>What </a:t>
            </a:r>
            <a:r>
              <a:rPr lang="en-AU" sz="2800" b="1" dirty="0"/>
              <a:t>methods does it use?</a:t>
            </a:r>
          </a:p>
          <a:p>
            <a:r>
              <a:rPr lang="en-AU" sz="2800" dirty="0"/>
              <a:t>Participatory SWOT analysis</a:t>
            </a:r>
          </a:p>
          <a:p>
            <a:r>
              <a:rPr lang="en-AU" sz="2800" dirty="0"/>
              <a:t>Multi-stakeholder dialogue</a:t>
            </a:r>
          </a:p>
          <a:p>
            <a:r>
              <a:rPr lang="en-AU" sz="2800" dirty="0"/>
              <a:t>Evidence based scoring against criteria</a:t>
            </a:r>
          </a:p>
          <a:p>
            <a:r>
              <a:rPr lang="en-AU" sz="2800" dirty="0"/>
              <a:t>Gap analysis</a:t>
            </a:r>
          </a:p>
          <a:p>
            <a:r>
              <a:rPr lang="en-AU" sz="2800" dirty="0"/>
              <a:t>Action planning</a:t>
            </a:r>
            <a:endParaRPr lang="en-US" sz="2800" dirty="0"/>
          </a:p>
        </p:txBody>
      </p:sp>
    </p:spTree>
  </p:cSld>
  <p:clrMapOvr>
    <a:masterClrMapping/>
  </p:clrMapOvr>
  <p:transition spd="slow">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fontScale="90000"/>
          </a:bodyPr>
          <a:lstStyle/>
          <a:p>
            <a:r>
              <a:rPr sz="4000" smtClean="0">
                <a:solidFill>
                  <a:srgbClr val="FF0000"/>
                </a:solidFill>
              </a:rPr>
              <a:t>How might RSAT contribute to improving hydropower quality, project sustainability</a:t>
            </a:r>
            <a:r>
              <a:rPr sz="4000" smtClean="0">
                <a:solidFill>
                  <a:srgbClr val="FF0000"/>
                </a:solidFill>
              </a:rPr>
              <a:t>?</a:t>
            </a:r>
            <a:endParaRPr lang="en-US" sz="4000" dirty="0"/>
          </a:p>
        </p:txBody>
      </p:sp>
      <p:sp>
        <p:nvSpPr>
          <p:cNvPr id="6147" name="Rectangle 3"/>
          <p:cNvSpPr>
            <a:spLocks noGrp="1" noChangeArrowheads="1"/>
          </p:cNvSpPr>
          <p:nvPr>
            <p:ph idx="1"/>
          </p:nvPr>
        </p:nvSpPr>
        <p:spPr/>
        <p:txBody>
          <a:bodyPr>
            <a:normAutofit lnSpcReduction="10000"/>
          </a:bodyPr>
          <a:lstStyle/>
          <a:p>
            <a:pPr>
              <a:lnSpc>
                <a:spcPct val="80000"/>
              </a:lnSpc>
              <a:buNone/>
            </a:pPr>
            <a:r>
              <a:rPr lang="en-AU" sz="2800" b="1" dirty="0" smtClean="0"/>
              <a:t>The </a:t>
            </a:r>
            <a:r>
              <a:rPr lang="en-AU" sz="2800" b="1" dirty="0" smtClean="0"/>
              <a:t>tool </a:t>
            </a:r>
            <a:r>
              <a:rPr lang="en-AU" sz="2800" b="1" dirty="0" smtClean="0"/>
              <a:t>is designed </a:t>
            </a:r>
            <a:r>
              <a:rPr lang="en-AU" sz="2800" b="1" dirty="0" smtClean="0"/>
              <a:t>to </a:t>
            </a:r>
            <a:r>
              <a:rPr lang="en-AU" sz="2800" b="1" dirty="0" smtClean="0"/>
              <a:t>assess:</a:t>
            </a:r>
            <a:endParaRPr lang="en-AU" sz="2800" dirty="0" smtClean="0"/>
          </a:p>
          <a:p>
            <a:pPr>
              <a:lnSpc>
                <a:spcPct val="80000"/>
              </a:lnSpc>
            </a:pPr>
            <a:r>
              <a:rPr lang="en-AU" sz="2800" dirty="0" smtClean="0"/>
              <a:t>A </a:t>
            </a:r>
            <a:r>
              <a:rPr lang="en-AU" sz="2800" dirty="0"/>
              <a:t>single hydropower project and its </a:t>
            </a:r>
            <a:r>
              <a:rPr lang="en-AU" sz="2800" u="sng" dirty="0"/>
              <a:t>relationship</a:t>
            </a:r>
            <a:r>
              <a:rPr lang="en-AU" sz="2800" dirty="0"/>
              <a:t> to a sub-basin;</a:t>
            </a:r>
            <a:endParaRPr lang="en-US" sz="2800" dirty="0"/>
          </a:p>
          <a:p>
            <a:pPr>
              <a:lnSpc>
                <a:spcPct val="80000"/>
              </a:lnSpc>
            </a:pPr>
            <a:r>
              <a:rPr lang="en-AU" sz="2800" dirty="0"/>
              <a:t>Existing and proposed </a:t>
            </a:r>
            <a:r>
              <a:rPr lang="en-AU" sz="2800" u="sng" dirty="0"/>
              <a:t>cascades of hydropower projects</a:t>
            </a:r>
            <a:r>
              <a:rPr lang="en-AU" sz="2800" dirty="0"/>
              <a:t> within a sub-basin or multiple projects within a sub-basin (or 2nd order sub-basin tributary);</a:t>
            </a:r>
            <a:endParaRPr lang="en-US" sz="2800" dirty="0"/>
          </a:p>
          <a:p>
            <a:pPr>
              <a:lnSpc>
                <a:spcPct val="80000"/>
              </a:lnSpc>
            </a:pPr>
            <a:r>
              <a:rPr lang="en-AU" sz="2800" dirty="0"/>
              <a:t>A </a:t>
            </a:r>
            <a:r>
              <a:rPr lang="en-AU" sz="2800" u="sng" dirty="0"/>
              <a:t>sub-basin as a whole</a:t>
            </a:r>
            <a:r>
              <a:rPr lang="en-AU" sz="2800" dirty="0"/>
              <a:t> that has hydropower potential; and</a:t>
            </a:r>
            <a:endParaRPr lang="en-US" sz="2800" dirty="0"/>
          </a:p>
          <a:p>
            <a:pPr>
              <a:lnSpc>
                <a:spcPct val="80000"/>
              </a:lnSpc>
            </a:pPr>
            <a:r>
              <a:rPr lang="en-AU" sz="2800" u="sng" dirty="0"/>
              <a:t>Transboundary issues</a:t>
            </a:r>
            <a:r>
              <a:rPr lang="en-AU" sz="2800" dirty="0"/>
              <a:t> for basins shared by different countries, where hydropower is already developed or could be developed in future</a:t>
            </a:r>
            <a:endParaRPr lang="en-US" sz="2800" dirty="0"/>
          </a:p>
        </p:txBody>
      </p:sp>
    </p:spTree>
  </p:cSld>
  <p:clrMapOvr>
    <a:masterClrMapping/>
  </p:clrMapOvr>
  <p:transition spd="slow">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p:txBody>
          <a:bodyPr>
            <a:normAutofit lnSpcReduction="10000"/>
          </a:bodyPr>
          <a:lstStyle/>
          <a:p>
            <a:pPr>
              <a:lnSpc>
                <a:spcPct val="90000"/>
              </a:lnSpc>
            </a:pPr>
            <a:r>
              <a:rPr lang="en-AU" sz="2800" dirty="0"/>
              <a:t>Key sub- basin stakeholders</a:t>
            </a:r>
          </a:p>
          <a:p>
            <a:pPr lvl="1">
              <a:lnSpc>
                <a:spcPct val="90000"/>
              </a:lnSpc>
            </a:pPr>
            <a:r>
              <a:rPr lang="en-AU" sz="2400" dirty="0"/>
              <a:t>National regulatory agencies / line agencies</a:t>
            </a:r>
            <a:endParaRPr lang="en-US" sz="2400" dirty="0"/>
          </a:p>
          <a:p>
            <a:pPr lvl="1">
              <a:lnSpc>
                <a:spcPct val="90000"/>
              </a:lnSpc>
            </a:pPr>
            <a:r>
              <a:rPr lang="en-AU" sz="2400" dirty="0"/>
              <a:t>Provincial agencies</a:t>
            </a:r>
            <a:endParaRPr lang="en-US" sz="2400" dirty="0"/>
          </a:p>
          <a:p>
            <a:pPr lvl="1">
              <a:lnSpc>
                <a:spcPct val="90000"/>
              </a:lnSpc>
            </a:pPr>
            <a:r>
              <a:rPr lang="en-AU" sz="2400" dirty="0"/>
              <a:t>River basin entity (emergent or proxy)</a:t>
            </a:r>
            <a:endParaRPr lang="en-US" sz="2400" dirty="0"/>
          </a:p>
          <a:p>
            <a:pPr lvl="1">
              <a:lnSpc>
                <a:spcPct val="90000"/>
              </a:lnSpc>
            </a:pPr>
            <a:r>
              <a:rPr lang="en-AU" sz="2400" dirty="0"/>
              <a:t>Hydropower developers / operators </a:t>
            </a:r>
            <a:endParaRPr lang="en-US" sz="2400" dirty="0"/>
          </a:p>
          <a:p>
            <a:pPr lvl="1">
              <a:lnSpc>
                <a:spcPct val="90000"/>
              </a:lnSpc>
            </a:pPr>
            <a:r>
              <a:rPr lang="en-AU" sz="2400" dirty="0"/>
              <a:t>Transboundary and regional institutions</a:t>
            </a:r>
          </a:p>
          <a:p>
            <a:pPr lvl="1">
              <a:lnSpc>
                <a:spcPct val="90000"/>
              </a:lnSpc>
            </a:pPr>
            <a:r>
              <a:rPr lang="en-AU" sz="2400" dirty="0"/>
              <a:t>Other Stakeholders:</a:t>
            </a:r>
          </a:p>
          <a:p>
            <a:pPr lvl="1">
              <a:lnSpc>
                <a:spcPct val="90000"/>
              </a:lnSpc>
            </a:pPr>
            <a:r>
              <a:rPr lang="en-AU" sz="2400" dirty="0"/>
              <a:t>Project affected communities and their          representatives</a:t>
            </a:r>
            <a:endParaRPr lang="en-US" sz="2400" dirty="0"/>
          </a:p>
          <a:p>
            <a:pPr lvl="1">
              <a:lnSpc>
                <a:spcPct val="90000"/>
              </a:lnSpc>
            </a:pPr>
            <a:r>
              <a:rPr lang="en-AU" sz="2400" dirty="0"/>
              <a:t>Potential funding agencies, such as multilateral development banks</a:t>
            </a:r>
            <a:endParaRPr lang="en-US" sz="2400" dirty="0"/>
          </a:p>
        </p:txBody>
      </p:sp>
      <p:pic>
        <p:nvPicPr>
          <p:cNvPr id="6" name="Picture 2"/>
          <p:cNvPicPr>
            <a:picLocks noChangeAspect="1" noChangeArrowheads="1"/>
          </p:cNvPicPr>
          <p:nvPr/>
        </p:nvPicPr>
        <p:blipFill>
          <a:blip r:embed="rId3"/>
          <a:srcRect/>
          <a:stretch>
            <a:fillRect/>
          </a:stretch>
        </p:blipFill>
        <p:spPr bwMode="auto">
          <a:xfrm>
            <a:off x="-71470" y="1"/>
            <a:ext cx="9338506" cy="6858000"/>
          </a:xfrm>
          <a:prstGeom prst="rect">
            <a:avLst/>
          </a:prstGeom>
          <a:noFill/>
          <a:ln w="9525">
            <a:noFill/>
            <a:miter lim="800000"/>
            <a:headEnd/>
            <a:tailEnd/>
          </a:ln>
          <a:effectLst/>
        </p:spPr>
      </p:pic>
      <p:sp>
        <p:nvSpPr>
          <p:cNvPr id="7170" name="Rectangle 2"/>
          <p:cNvSpPr>
            <a:spLocks noGrp="1" noChangeArrowheads="1"/>
          </p:cNvSpPr>
          <p:nvPr>
            <p:ph type="title"/>
          </p:nvPr>
        </p:nvSpPr>
        <p:spPr>
          <a:xfrm>
            <a:off x="3214678" y="5715000"/>
            <a:ext cx="2928958" cy="1143000"/>
          </a:xfrm>
        </p:spPr>
        <p:txBody>
          <a:bodyPr/>
          <a:lstStyle/>
          <a:p>
            <a:r>
              <a:rPr lang="en-AU" b="1" dirty="0"/>
              <a:t>Key players</a:t>
            </a:r>
            <a:r>
              <a:rPr lang="en-US" dirty="0"/>
              <a:t> </a:t>
            </a:r>
          </a:p>
        </p:txBody>
      </p:sp>
    </p:spTree>
  </p:cSld>
  <p:clrMapOvr>
    <a:masterClrMapping/>
  </p:clrMapOvr>
  <p:transition spd="slow">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b="1" smtClean="0"/>
              <a:t>11 RSAT Topics</a:t>
            </a:r>
            <a:endParaRPr lang="en-US" dirty="0"/>
          </a:p>
        </p:txBody>
      </p:sp>
      <p:sp>
        <p:nvSpPr>
          <p:cNvPr id="3" name="Content Placeholder 2"/>
          <p:cNvSpPr>
            <a:spLocks noGrp="1"/>
          </p:cNvSpPr>
          <p:nvPr>
            <p:ph idx="1"/>
          </p:nvPr>
        </p:nvSpPr>
        <p:spPr>
          <a:xfrm>
            <a:off x="714348" y="1214422"/>
            <a:ext cx="8077200" cy="5261587"/>
          </a:xfrm>
        </p:spPr>
        <p:txBody>
          <a:bodyPr>
            <a:noAutofit/>
          </a:bodyPr>
          <a:lstStyle/>
          <a:p>
            <a:pPr marL="514350" lvl="0" indent="-514350">
              <a:buFont typeface="+mj-lt"/>
              <a:buAutoNum type="arabicPeriod"/>
            </a:pPr>
            <a:r>
              <a:rPr lang="en-US" sz="2400" dirty="0" smtClean="0"/>
              <a:t>Economic development of basin</a:t>
            </a:r>
          </a:p>
          <a:p>
            <a:pPr marL="514350" lvl="0" indent="-514350">
              <a:buFont typeface="+mj-lt"/>
              <a:buAutoNum type="arabicPeriod"/>
            </a:pPr>
            <a:r>
              <a:rPr lang="en-US" sz="2400" dirty="0" smtClean="0"/>
              <a:t>Social and cultural well-being in the basin</a:t>
            </a:r>
          </a:p>
          <a:p>
            <a:pPr marL="514350" lvl="0" indent="-514350">
              <a:buFont typeface="+mj-lt"/>
              <a:buAutoNum type="arabicPeriod"/>
            </a:pPr>
            <a:r>
              <a:rPr lang="en-US" sz="2400" dirty="0" smtClean="0"/>
              <a:t>Environmental quality of the basin</a:t>
            </a:r>
          </a:p>
          <a:p>
            <a:pPr marL="514350" lvl="0" indent="-514350">
              <a:buFont typeface="+mj-lt"/>
              <a:buAutoNum type="arabicPeriod"/>
            </a:pPr>
            <a:r>
              <a:rPr lang="en-US" sz="2400" dirty="0" smtClean="0"/>
              <a:t>Options assessment and alignment with regional plans</a:t>
            </a:r>
          </a:p>
          <a:p>
            <a:pPr marL="514350" lvl="0" indent="-514350">
              <a:buFont typeface="+mj-lt"/>
              <a:buAutoNum type="arabicPeriod"/>
            </a:pPr>
            <a:r>
              <a:rPr lang="en-US" sz="2400" dirty="0" smtClean="0"/>
              <a:t>Co-ordination and </a:t>
            </a:r>
            <a:r>
              <a:rPr lang="en-US" sz="2400" dirty="0" err="1" smtClean="0"/>
              <a:t>optimisation</a:t>
            </a:r>
            <a:r>
              <a:rPr lang="en-US" sz="2400" dirty="0" smtClean="0"/>
              <a:t> of multiple projects in a basin</a:t>
            </a:r>
          </a:p>
          <a:p>
            <a:pPr marL="514350" lvl="0" indent="-514350">
              <a:buFont typeface="+mj-lt"/>
              <a:buAutoNum type="arabicPeriod"/>
            </a:pPr>
            <a:r>
              <a:rPr lang="en-US" sz="2400" dirty="0" smtClean="0"/>
              <a:t>Environmental flows and downstream regulation</a:t>
            </a:r>
          </a:p>
          <a:p>
            <a:pPr marL="514350" lvl="0" indent="-514350">
              <a:buFont typeface="+mj-lt"/>
              <a:buAutoNum type="arabicPeriod"/>
            </a:pPr>
            <a:r>
              <a:rPr lang="en-US" sz="2400" dirty="0" smtClean="0"/>
              <a:t>Fish passage and fisheries management</a:t>
            </a:r>
          </a:p>
          <a:p>
            <a:pPr marL="514350" lvl="0" indent="-514350">
              <a:buFont typeface="+mj-lt"/>
              <a:buAutoNum type="arabicPeriod"/>
            </a:pPr>
            <a:r>
              <a:rPr lang="en-US" sz="2400" dirty="0" smtClean="0"/>
              <a:t>Benefit sharing and financing sustainability measures</a:t>
            </a:r>
          </a:p>
          <a:p>
            <a:pPr marL="514350" lvl="0" indent="-514350">
              <a:buFont typeface="+mj-lt"/>
              <a:buAutoNum type="arabicPeriod"/>
            </a:pPr>
            <a:r>
              <a:rPr lang="en-US" sz="2400" dirty="0" smtClean="0"/>
              <a:t>Safety and disaster prevention</a:t>
            </a:r>
          </a:p>
          <a:p>
            <a:pPr marL="514350" lvl="0" indent="-514350">
              <a:buFont typeface="+mj-lt"/>
              <a:buAutoNum type="arabicPeriod"/>
            </a:pPr>
            <a:r>
              <a:rPr lang="en-US" sz="2400" dirty="0" smtClean="0"/>
              <a:t>Institutional setting</a:t>
            </a:r>
          </a:p>
          <a:p>
            <a:pPr marL="514350" lvl="0" indent="-514350">
              <a:buFont typeface="+mj-lt"/>
              <a:buAutoNum type="arabicPeriod"/>
            </a:pPr>
            <a:r>
              <a:rPr lang="en-US" sz="2400" dirty="0" smtClean="0"/>
              <a:t>Stakeholder engagement and communication</a:t>
            </a:r>
          </a:p>
        </p:txBody>
      </p:sp>
    </p:spTree>
  </p:cSld>
  <p:clrMapOvr>
    <a:masterClrMapping/>
  </p:clrMapOvr>
  <p:transition spd="slow">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571472" y="0"/>
          <a:ext cx="8572528" cy="6858001"/>
        </p:xfrm>
        <a:graphic>
          <a:graphicData uri="http://schemas.openxmlformats.org/drawingml/2006/table">
            <a:tbl>
              <a:tblPr/>
              <a:tblGrid>
                <a:gridCol w="2571768"/>
                <a:gridCol w="6000760"/>
              </a:tblGrid>
              <a:tr h="263769">
                <a:tc>
                  <a:txBody>
                    <a:bodyPr/>
                    <a:lstStyle/>
                    <a:p>
                      <a:pPr marL="0" marR="0">
                        <a:spcBef>
                          <a:spcPts val="0"/>
                        </a:spcBef>
                        <a:spcAft>
                          <a:spcPts val="0"/>
                        </a:spcAft>
                      </a:pPr>
                      <a:r>
                        <a:rPr lang="en-AU" sz="1600" b="1">
                          <a:latin typeface="Times New Roman"/>
                          <a:ea typeface="Times New Roman"/>
                          <a:cs typeface="Cordia New"/>
                        </a:rPr>
                        <a:t>Topic</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AU" sz="1600" b="1">
                          <a:latin typeface="Times New Roman"/>
                          <a:ea typeface="Times New Roman"/>
                          <a:cs typeface="Cordia New"/>
                        </a:rPr>
                        <a:t>Criteria</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769">
                <a:tc rowSpan="4">
                  <a:txBody>
                    <a:bodyPr/>
                    <a:lstStyle/>
                    <a:p>
                      <a:pPr marL="0" marR="0">
                        <a:spcBef>
                          <a:spcPts val="0"/>
                        </a:spcBef>
                        <a:spcAft>
                          <a:spcPts val="0"/>
                        </a:spcAft>
                      </a:pPr>
                      <a:r>
                        <a:rPr lang="en-AU" sz="1600" dirty="0">
                          <a:latin typeface="Times New Roman"/>
                          <a:ea typeface="Times New Roman"/>
                          <a:cs typeface="Cordia New"/>
                        </a:rPr>
                        <a:t>1:  Hydropower and economic development in the basin / sub-basin</a:t>
                      </a:r>
                      <a:endParaRPr lang="en-US" sz="1600" dirty="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AU" sz="1600">
                          <a:latin typeface="Times New Roman"/>
                          <a:ea typeface="Times New Roman"/>
                          <a:cs typeface="Cordia New"/>
                        </a:rPr>
                        <a:t>1.1 Relative contribution of hydropower to national economies</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769">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1.2 Relative contribution of hydropower to local economies</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7539">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1.3: Synergies and trade-offs with other economic sectors in the basin</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769">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1.4: Multiple water use optimisation </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769">
                <a:tc rowSpan="5">
                  <a:txBody>
                    <a:bodyPr/>
                    <a:lstStyle/>
                    <a:p>
                      <a:pPr marL="0" marR="0">
                        <a:spcBef>
                          <a:spcPts val="0"/>
                        </a:spcBef>
                        <a:spcAft>
                          <a:spcPts val="0"/>
                        </a:spcAft>
                      </a:pPr>
                      <a:r>
                        <a:rPr lang="en-AU" sz="1600">
                          <a:latin typeface="Times New Roman"/>
                          <a:ea typeface="Times New Roman"/>
                          <a:cs typeface="Cordia New"/>
                        </a:rPr>
                        <a:t>2: Hydropower and social and cultural well-being in the basin / sub-basin</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AU" sz="1600">
                          <a:latin typeface="Times New Roman"/>
                          <a:ea typeface="Times New Roman"/>
                          <a:cs typeface="Cordia New"/>
                        </a:rPr>
                        <a:t>2.1: Cultural values and non-material uses of resources</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7539">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2.2 Protection of livelihoods and land and water access rights and entitlements</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769">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2.3 Involuntary re-settlement</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769">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2.4 Hydropower and equitable social advancement</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769">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2.5 Hydropower and poverty reduction</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7539">
                <a:tc rowSpan="6">
                  <a:txBody>
                    <a:bodyPr/>
                    <a:lstStyle/>
                    <a:p>
                      <a:pPr marL="0" marR="0">
                        <a:spcBef>
                          <a:spcPts val="0"/>
                        </a:spcBef>
                        <a:spcAft>
                          <a:spcPts val="0"/>
                        </a:spcAft>
                      </a:pPr>
                      <a:r>
                        <a:rPr lang="en-AU" sz="1600" dirty="0">
                          <a:latin typeface="Times New Roman"/>
                          <a:ea typeface="Times New Roman"/>
                          <a:cs typeface="Cordia New"/>
                        </a:rPr>
                        <a:t>3: Hydropower and environmental quality and natural resources management in the basin / sub-basin</a:t>
                      </a:r>
                      <a:endParaRPr lang="en-US" sz="1600" dirty="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AU" sz="1600">
                          <a:latin typeface="Times New Roman"/>
                          <a:ea typeface="Times New Roman"/>
                          <a:cs typeface="Cordia New"/>
                        </a:rPr>
                        <a:t>3.1: Understanding and protection of basin-wide ecosystem integrity</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769">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3.2: Management of hydropower environmental impacts </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769">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3.3: Protection of high value rivers from development</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769">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3.4: Hydropower impact on sustainable use of natural resources </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769">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3.5 Impact on river morphology, erosion and sedimentation</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7539">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3.6: Monitoring changes to environmental quality as a result of hydropower</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7539">
                <a:tc rowSpan="3">
                  <a:txBody>
                    <a:bodyPr/>
                    <a:lstStyle/>
                    <a:p>
                      <a:pPr marL="0" marR="0">
                        <a:spcBef>
                          <a:spcPts val="0"/>
                        </a:spcBef>
                        <a:spcAft>
                          <a:spcPts val="0"/>
                        </a:spcAft>
                      </a:pPr>
                      <a:r>
                        <a:rPr lang="en-AU" sz="1600">
                          <a:latin typeface="Times New Roman"/>
                          <a:ea typeface="Times New Roman"/>
                          <a:cs typeface="Cordia New"/>
                        </a:rPr>
                        <a:t>4:  Options assessment and alignment with national, regional and international agreements, policies and plans </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AU" sz="1600">
                          <a:latin typeface="Times New Roman"/>
                          <a:ea typeface="Times New Roman"/>
                          <a:cs typeface="Cordia New"/>
                        </a:rPr>
                        <a:t>4.1 Options assessment for water and energy services in the basin or export revenue</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7539">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4.2 Alignment with regional and international agreements, policies / plans and national commitments for basin development </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7539">
                <a:tc vMerge="1">
                  <a:txBody>
                    <a:bodyPr/>
                    <a:lstStyle/>
                    <a:p>
                      <a:endParaRPr lang="en-US"/>
                    </a:p>
                  </a:txBody>
                  <a:tcPr/>
                </a:tc>
                <a:tc>
                  <a:txBody>
                    <a:bodyPr/>
                    <a:lstStyle/>
                    <a:p>
                      <a:pPr marL="0" marR="0">
                        <a:spcBef>
                          <a:spcPts val="0"/>
                        </a:spcBef>
                        <a:spcAft>
                          <a:spcPts val="0"/>
                        </a:spcAft>
                      </a:pPr>
                      <a:r>
                        <a:rPr lang="en-AU" sz="1600" dirty="0">
                          <a:latin typeface="Times New Roman"/>
                          <a:ea typeface="Times New Roman"/>
                          <a:cs typeface="Cordia New"/>
                        </a:rPr>
                        <a:t>4.3 Alignment with integrated water resource management (IWRM) planning in the basin</a:t>
                      </a:r>
                      <a:endParaRPr lang="en-US" sz="1600" dirty="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spd="slow">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642910" y="-3"/>
          <a:ext cx="8501090" cy="6858002"/>
        </p:xfrm>
        <a:graphic>
          <a:graphicData uri="http://schemas.openxmlformats.org/drawingml/2006/table">
            <a:tbl>
              <a:tblPr/>
              <a:tblGrid>
                <a:gridCol w="2786082"/>
                <a:gridCol w="5715008"/>
              </a:tblGrid>
              <a:tr h="623455">
                <a:tc rowSpan="4">
                  <a:txBody>
                    <a:bodyPr/>
                    <a:lstStyle/>
                    <a:p>
                      <a:pPr marL="0" marR="0">
                        <a:spcBef>
                          <a:spcPts val="0"/>
                        </a:spcBef>
                        <a:spcAft>
                          <a:spcPts val="0"/>
                        </a:spcAft>
                      </a:pPr>
                      <a:r>
                        <a:rPr lang="en-AU" sz="1600" dirty="0">
                          <a:latin typeface="Times New Roman"/>
                          <a:ea typeface="Times New Roman"/>
                          <a:cs typeface="Cordia New"/>
                        </a:rPr>
                        <a:t>5. Site selection and optimisation, sequencing and multi project co-ordination</a:t>
                      </a:r>
                      <a:endParaRPr lang="en-US" sz="1600" dirty="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AU" sz="1600">
                          <a:latin typeface="Times New Roman"/>
                          <a:ea typeface="Times New Roman"/>
                          <a:cs typeface="Cordia New"/>
                        </a:rPr>
                        <a:t>5.1 Multi-criteria assessment for site selection and optimisation for multiple projects in a basin or cascade</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3455">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5.2 Protection of unique biodiversity / habitat and culturally significant sites in hydropower site selection and design</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3455">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5.3 Co-ordination of planning for hydropower implementation in a basin with multiple objectives</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3455">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5.4 Co-ordination of planning for  operations within a system of multiple reservoirs or cascade </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727">
                <a:tc rowSpan="6">
                  <a:txBody>
                    <a:bodyPr/>
                    <a:lstStyle/>
                    <a:p>
                      <a:pPr marL="0" marR="0">
                        <a:spcBef>
                          <a:spcPts val="0"/>
                        </a:spcBef>
                        <a:spcAft>
                          <a:spcPts val="0"/>
                        </a:spcAft>
                      </a:pPr>
                      <a:r>
                        <a:rPr lang="en-AU" sz="1600">
                          <a:latin typeface="Times New Roman"/>
                          <a:ea typeface="Times New Roman"/>
                          <a:cs typeface="Cordia New"/>
                        </a:rPr>
                        <a:t>6: Environmental flows and downstream regulation </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AU" sz="1600">
                          <a:latin typeface="Times New Roman"/>
                          <a:ea typeface="Times New Roman"/>
                          <a:cs typeface="Cordia New"/>
                        </a:rPr>
                        <a:t>6.1: Environmental flow assessment (EFA)</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3455">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6.2: Structural  provision and operational procedures for sediment management and sediment flushing during all project stages</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3455">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6.3 Structural provision and operational procedures for downstream flow regulation including transboundary considerations</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727">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6.4 Maintaining the flow of nutrient rich silt </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727">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6.5 Flood and drought management and floodplain protection</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727">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6.6 River transport and navigation locks</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727">
                <a:tc rowSpan="4">
                  <a:txBody>
                    <a:bodyPr/>
                    <a:lstStyle/>
                    <a:p>
                      <a:pPr marL="0" marR="0">
                        <a:spcBef>
                          <a:spcPts val="0"/>
                        </a:spcBef>
                        <a:spcAft>
                          <a:spcPts val="0"/>
                        </a:spcAft>
                      </a:pPr>
                      <a:r>
                        <a:rPr lang="en-AU" sz="1600">
                          <a:latin typeface="Times New Roman"/>
                          <a:ea typeface="Times New Roman"/>
                          <a:cs typeface="Cordia New"/>
                        </a:rPr>
                        <a:t>7. Fish passage and fisheries management</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AU" sz="1600">
                          <a:latin typeface="Times New Roman"/>
                          <a:ea typeface="Times New Roman"/>
                          <a:cs typeface="Cordia New"/>
                        </a:rPr>
                        <a:t>7.1 Understanding and monitoring of fisheries resources </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3455">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7.2 Policy, regulations and practices for fish management in hydropower</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727">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7.3 Structural and operational provision for fish passage</a:t>
                      </a:r>
                      <a:endParaRPr lang="en-US" sz="160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3455">
                <a:tc vMerge="1">
                  <a:txBody>
                    <a:bodyPr/>
                    <a:lstStyle/>
                    <a:p>
                      <a:endParaRPr lang="en-US"/>
                    </a:p>
                  </a:txBody>
                  <a:tcPr/>
                </a:tc>
                <a:tc>
                  <a:txBody>
                    <a:bodyPr/>
                    <a:lstStyle/>
                    <a:p>
                      <a:pPr marL="0" marR="0">
                        <a:spcBef>
                          <a:spcPts val="0"/>
                        </a:spcBef>
                        <a:spcAft>
                          <a:spcPts val="0"/>
                        </a:spcAft>
                      </a:pPr>
                      <a:r>
                        <a:rPr lang="en-AU" sz="1600" dirty="0">
                          <a:latin typeface="Times New Roman"/>
                          <a:ea typeface="Times New Roman"/>
                          <a:cs typeface="Cordia New"/>
                        </a:rPr>
                        <a:t>7.4 Protection of upstream and downstream fisheries and development of reservoir fisheries </a:t>
                      </a:r>
                      <a:endParaRPr lang="en-US" sz="1600" dirty="0">
                        <a:latin typeface="Times New Roman"/>
                        <a:ea typeface="Times New Roman"/>
                        <a:cs typeface="Cordia New"/>
                      </a:endParaRPr>
                    </a:p>
                  </a:txBody>
                  <a:tcPr marL="52975" marR="52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spd="slow">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571472" y="-4"/>
          <a:ext cx="8572528" cy="6858008"/>
        </p:xfrm>
        <a:graphic>
          <a:graphicData uri="http://schemas.openxmlformats.org/drawingml/2006/table">
            <a:tbl>
              <a:tblPr/>
              <a:tblGrid>
                <a:gridCol w="2571768"/>
                <a:gridCol w="6000760"/>
              </a:tblGrid>
              <a:tr h="263770">
                <a:tc>
                  <a:txBody>
                    <a:bodyPr/>
                    <a:lstStyle/>
                    <a:p>
                      <a:pPr marL="0" marR="0">
                        <a:spcBef>
                          <a:spcPts val="0"/>
                        </a:spcBef>
                        <a:spcAft>
                          <a:spcPts val="0"/>
                        </a:spcAft>
                      </a:pPr>
                      <a:r>
                        <a:rPr lang="en-AU" sz="1600" b="1">
                          <a:latin typeface="Times New Roman"/>
                          <a:ea typeface="Times New Roman"/>
                          <a:cs typeface="Cordia New"/>
                        </a:rPr>
                        <a:t>Topic</a:t>
                      </a:r>
                      <a:endParaRPr lang="en-US" sz="1600">
                        <a:latin typeface="Times New Roman"/>
                        <a:ea typeface="Times New Roman"/>
                        <a:cs typeface="Cordia New"/>
                      </a:endParaRPr>
                    </a:p>
                  </a:txBody>
                  <a:tcPr marL="51163" marR="51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AU" sz="1600" b="1">
                          <a:latin typeface="Times New Roman"/>
                          <a:ea typeface="Times New Roman"/>
                          <a:cs typeface="Cordia New"/>
                        </a:rPr>
                        <a:t>Criteria</a:t>
                      </a:r>
                      <a:endParaRPr lang="en-US" sz="1600">
                        <a:latin typeface="Times New Roman"/>
                        <a:ea typeface="Times New Roman"/>
                        <a:cs typeface="Cordia New"/>
                      </a:endParaRPr>
                    </a:p>
                  </a:txBody>
                  <a:tcPr marL="51163" marR="51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770">
                <a:tc rowSpan="5">
                  <a:txBody>
                    <a:bodyPr/>
                    <a:lstStyle/>
                    <a:p>
                      <a:pPr marL="0" marR="0">
                        <a:spcBef>
                          <a:spcPts val="0"/>
                        </a:spcBef>
                        <a:spcAft>
                          <a:spcPts val="0"/>
                        </a:spcAft>
                      </a:pPr>
                      <a:r>
                        <a:rPr lang="en-AU" sz="1600">
                          <a:latin typeface="Times New Roman"/>
                          <a:ea typeface="Times New Roman"/>
                          <a:cs typeface="Cordia New"/>
                        </a:rPr>
                        <a:t>8: Sharing of benefits and use of innovative financing measures for sustainability (local and transboundary)</a:t>
                      </a:r>
                      <a:endParaRPr lang="en-US" sz="1600">
                        <a:latin typeface="Times New Roman"/>
                        <a:ea typeface="Times New Roman"/>
                        <a:cs typeface="Cordia New"/>
                      </a:endParaRPr>
                    </a:p>
                  </a:txBody>
                  <a:tcPr marL="51163" marR="51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AU" sz="1600">
                          <a:latin typeface="Times New Roman"/>
                          <a:ea typeface="Times New Roman"/>
                          <a:cs typeface="Cordia New"/>
                        </a:rPr>
                        <a:t>8.1 Sharing of project benefits</a:t>
                      </a:r>
                      <a:endParaRPr lang="en-US" sz="1600">
                        <a:latin typeface="Times New Roman"/>
                        <a:ea typeface="Times New Roman"/>
                        <a:cs typeface="Cordia New"/>
                      </a:endParaRPr>
                    </a:p>
                  </a:txBody>
                  <a:tcPr marL="51163" marR="51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770">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8.2 Equitable water resource allocation between sectors and countries </a:t>
                      </a:r>
                      <a:endParaRPr lang="en-US" sz="1600">
                        <a:latin typeface="Times New Roman"/>
                        <a:ea typeface="Times New Roman"/>
                        <a:cs typeface="Cordia New"/>
                      </a:endParaRPr>
                    </a:p>
                  </a:txBody>
                  <a:tcPr marL="51163" marR="51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770">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8.3 Payment for ecological services (PES) </a:t>
                      </a:r>
                      <a:endParaRPr lang="en-US" sz="1600">
                        <a:latin typeface="Times New Roman"/>
                        <a:ea typeface="Times New Roman"/>
                        <a:cs typeface="Cordia New"/>
                      </a:endParaRPr>
                    </a:p>
                  </a:txBody>
                  <a:tcPr marL="51163" marR="51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770">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8.4 Carbon financing opportunities to fund sustainability measures</a:t>
                      </a:r>
                      <a:endParaRPr lang="en-US" sz="1600">
                        <a:latin typeface="Times New Roman"/>
                        <a:ea typeface="Times New Roman"/>
                        <a:cs typeface="Cordia New"/>
                      </a:endParaRPr>
                    </a:p>
                  </a:txBody>
                  <a:tcPr marL="51163" marR="51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770">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8.5  Project revenue to fund sustainability measures</a:t>
                      </a:r>
                      <a:endParaRPr lang="en-US" sz="1600">
                        <a:latin typeface="Times New Roman"/>
                        <a:ea typeface="Times New Roman"/>
                        <a:cs typeface="Cordia New"/>
                      </a:endParaRPr>
                    </a:p>
                  </a:txBody>
                  <a:tcPr marL="51163" marR="51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770">
                <a:tc rowSpan="5">
                  <a:txBody>
                    <a:bodyPr/>
                    <a:lstStyle/>
                    <a:p>
                      <a:pPr marL="0" marR="0">
                        <a:spcBef>
                          <a:spcPts val="0"/>
                        </a:spcBef>
                        <a:spcAft>
                          <a:spcPts val="0"/>
                        </a:spcAft>
                      </a:pPr>
                      <a:r>
                        <a:rPr lang="en-GB" sz="1600" dirty="0">
                          <a:latin typeface="Times New Roman"/>
                          <a:ea typeface="Times New Roman"/>
                          <a:cs typeface="Cordia New"/>
                        </a:rPr>
                        <a:t>9: Provision for safety and disaster prevention and management</a:t>
                      </a:r>
                      <a:endParaRPr lang="en-US" sz="1600" dirty="0">
                        <a:latin typeface="Times New Roman"/>
                        <a:ea typeface="Times New Roman"/>
                        <a:cs typeface="Cordia New"/>
                      </a:endParaRPr>
                    </a:p>
                  </a:txBody>
                  <a:tcPr marL="51163" marR="51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AU" sz="1600">
                          <a:latin typeface="Times New Roman"/>
                          <a:ea typeface="Times New Roman"/>
                          <a:cs typeface="Cordia New"/>
                        </a:rPr>
                        <a:t>9.1 Dam safety management system (DSMS)</a:t>
                      </a:r>
                      <a:endParaRPr lang="en-US" sz="1600">
                        <a:latin typeface="Times New Roman"/>
                        <a:ea typeface="Times New Roman"/>
                        <a:cs typeface="Cordia New"/>
                      </a:endParaRPr>
                    </a:p>
                  </a:txBody>
                  <a:tcPr marL="51163" marR="51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770">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9.2 Consistency across basin / cascade</a:t>
                      </a:r>
                      <a:endParaRPr lang="en-US" sz="1600">
                        <a:latin typeface="Times New Roman"/>
                        <a:ea typeface="Times New Roman"/>
                        <a:cs typeface="Cordia New"/>
                      </a:endParaRPr>
                    </a:p>
                  </a:txBody>
                  <a:tcPr marL="51163" marR="51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770">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9.3: Emergency preparedness plans (EPP) and co-ordination</a:t>
                      </a:r>
                      <a:endParaRPr lang="en-US" sz="1600">
                        <a:latin typeface="Times New Roman"/>
                        <a:ea typeface="Times New Roman"/>
                        <a:cs typeface="Cordia New"/>
                      </a:endParaRPr>
                    </a:p>
                  </a:txBody>
                  <a:tcPr marL="51163" marR="51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770">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9.4: Dam break and other analysis prepared for projects in cascades</a:t>
                      </a:r>
                      <a:endParaRPr lang="en-US" sz="1600">
                        <a:latin typeface="Times New Roman"/>
                        <a:ea typeface="Times New Roman"/>
                        <a:cs typeface="Cordia New"/>
                      </a:endParaRPr>
                    </a:p>
                  </a:txBody>
                  <a:tcPr marL="51163" marR="51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770">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9.5: Emergency flood management</a:t>
                      </a:r>
                      <a:endParaRPr lang="en-US" sz="1600">
                        <a:latin typeface="Times New Roman"/>
                        <a:ea typeface="Times New Roman"/>
                        <a:cs typeface="Cordia New"/>
                      </a:endParaRPr>
                    </a:p>
                  </a:txBody>
                  <a:tcPr marL="51163" marR="51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770">
                <a:tc rowSpan="6">
                  <a:txBody>
                    <a:bodyPr/>
                    <a:lstStyle/>
                    <a:p>
                      <a:pPr marL="0" marR="0">
                        <a:spcBef>
                          <a:spcPts val="0"/>
                        </a:spcBef>
                        <a:spcAft>
                          <a:spcPts val="0"/>
                        </a:spcAft>
                      </a:pPr>
                      <a:r>
                        <a:rPr lang="en-AU" sz="1600">
                          <a:latin typeface="Times New Roman"/>
                          <a:ea typeface="Times New Roman"/>
                          <a:cs typeface="Cordia New"/>
                        </a:rPr>
                        <a:t>10: </a:t>
                      </a:r>
                      <a:r>
                        <a:rPr lang="en-GB" sz="1600">
                          <a:latin typeface="Times New Roman"/>
                          <a:ea typeface="Times New Roman"/>
                          <a:cs typeface="Cordia New"/>
                        </a:rPr>
                        <a:t>National and basin-wide institutional setting</a:t>
                      </a:r>
                      <a:endParaRPr lang="en-US" sz="1600">
                        <a:latin typeface="Times New Roman"/>
                        <a:ea typeface="Times New Roman"/>
                        <a:cs typeface="Cordia New"/>
                      </a:endParaRPr>
                    </a:p>
                  </a:txBody>
                  <a:tcPr marL="51163" marR="51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AU" sz="1600">
                          <a:latin typeface="Times New Roman"/>
                          <a:ea typeface="Times New Roman"/>
                          <a:cs typeface="Cordia New"/>
                        </a:rPr>
                        <a:t>10.1 Sustainable hydropower – roles and allocation of responsibility</a:t>
                      </a:r>
                      <a:endParaRPr lang="en-US" sz="1600">
                        <a:latin typeface="Times New Roman"/>
                        <a:ea typeface="Times New Roman"/>
                        <a:cs typeface="Cordia New"/>
                      </a:endParaRPr>
                    </a:p>
                  </a:txBody>
                  <a:tcPr marL="51163" marR="51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770">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10.2 Co-ordination mechanisms between key stakeholders</a:t>
                      </a:r>
                      <a:endParaRPr lang="en-US" sz="1600">
                        <a:latin typeface="Times New Roman"/>
                        <a:ea typeface="Times New Roman"/>
                        <a:cs typeface="Cordia New"/>
                      </a:endParaRPr>
                    </a:p>
                  </a:txBody>
                  <a:tcPr marL="51163" marR="51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7537">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10.3 Transboundary notification, conflict resolution and communication</a:t>
                      </a:r>
                      <a:endParaRPr lang="en-US" sz="1600">
                        <a:latin typeface="Times New Roman"/>
                        <a:ea typeface="Times New Roman"/>
                        <a:cs typeface="Cordia New"/>
                      </a:endParaRPr>
                    </a:p>
                  </a:txBody>
                  <a:tcPr marL="51163" marR="51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770">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10.4 Monitoring, review and compliance provisions </a:t>
                      </a:r>
                      <a:endParaRPr lang="en-US" sz="1600">
                        <a:latin typeface="Times New Roman"/>
                        <a:ea typeface="Times New Roman"/>
                        <a:cs typeface="Cordia New"/>
                      </a:endParaRPr>
                    </a:p>
                  </a:txBody>
                  <a:tcPr marL="51163" marR="51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770">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10.5: Sustainability principles in hydropower agreements </a:t>
                      </a:r>
                      <a:endParaRPr lang="en-US" sz="1600">
                        <a:latin typeface="Times New Roman"/>
                        <a:ea typeface="Times New Roman"/>
                        <a:cs typeface="Cordia New"/>
                      </a:endParaRPr>
                    </a:p>
                  </a:txBody>
                  <a:tcPr marL="51163" marR="51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7537">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10.6: Capacity building plans for key agencies and River Basin Organisations and Committees (RBO / RBC)</a:t>
                      </a:r>
                      <a:endParaRPr lang="en-US" sz="1600">
                        <a:latin typeface="Times New Roman"/>
                        <a:ea typeface="Times New Roman"/>
                        <a:cs typeface="Cordia New"/>
                      </a:endParaRPr>
                    </a:p>
                  </a:txBody>
                  <a:tcPr marL="51163" marR="51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7537">
                <a:tc rowSpan="5">
                  <a:txBody>
                    <a:bodyPr/>
                    <a:lstStyle/>
                    <a:p>
                      <a:pPr marL="0" marR="0">
                        <a:spcBef>
                          <a:spcPts val="0"/>
                        </a:spcBef>
                        <a:spcAft>
                          <a:spcPts val="0"/>
                        </a:spcAft>
                      </a:pPr>
                      <a:r>
                        <a:rPr lang="en-AU" sz="1600">
                          <a:latin typeface="Times New Roman"/>
                          <a:ea typeface="Times New Roman"/>
                          <a:cs typeface="Cordia New"/>
                        </a:rPr>
                        <a:t>11: Communication, basin stakeholder and community involvement and support for hydropower development</a:t>
                      </a:r>
                      <a:endParaRPr lang="en-US" sz="1600">
                        <a:latin typeface="Times New Roman"/>
                        <a:ea typeface="Times New Roman"/>
                        <a:cs typeface="Cordia New"/>
                      </a:endParaRPr>
                    </a:p>
                  </a:txBody>
                  <a:tcPr marL="51163" marR="51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AU" sz="1600">
                          <a:latin typeface="Times New Roman"/>
                          <a:ea typeface="Times New Roman"/>
                          <a:cs typeface="Cordia New"/>
                        </a:rPr>
                        <a:t>11.1 Strategic communication and awareness of sustainable hydropower – principles and practices</a:t>
                      </a:r>
                      <a:endParaRPr lang="en-US" sz="1600">
                        <a:latin typeface="Times New Roman"/>
                        <a:ea typeface="Times New Roman"/>
                        <a:cs typeface="Cordia New"/>
                      </a:endParaRPr>
                    </a:p>
                  </a:txBody>
                  <a:tcPr marL="51163" marR="51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7537">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11.2: Informed participation and representation in hydropower decision making at all stages of the project cycle</a:t>
                      </a:r>
                      <a:endParaRPr lang="en-US" sz="1600">
                        <a:latin typeface="Times New Roman"/>
                        <a:ea typeface="Times New Roman"/>
                        <a:cs typeface="Cordia New"/>
                      </a:endParaRPr>
                    </a:p>
                  </a:txBody>
                  <a:tcPr marL="51163" marR="51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770">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11.3 Information sharing and access to data and reports</a:t>
                      </a:r>
                      <a:endParaRPr lang="en-US" sz="1600">
                        <a:latin typeface="Times New Roman"/>
                        <a:ea typeface="Times New Roman"/>
                        <a:cs typeface="Cordia New"/>
                      </a:endParaRPr>
                    </a:p>
                  </a:txBody>
                  <a:tcPr marL="51163" marR="51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770">
                <a:tc vMerge="1">
                  <a:txBody>
                    <a:bodyPr/>
                    <a:lstStyle/>
                    <a:p>
                      <a:endParaRPr lang="en-US"/>
                    </a:p>
                  </a:txBody>
                  <a:tcPr/>
                </a:tc>
                <a:tc>
                  <a:txBody>
                    <a:bodyPr/>
                    <a:lstStyle/>
                    <a:p>
                      <a:pPr marL="0" marR="0">
                        <a:spcBef>
                          <a:spcPts val="0"/>
                        </a:spcBef>
                        <a:spcAft>
                          <a:spcPts val="0"/>
                        </a:spcAft>
                      </a:pPr>
                      <a:r>
                        <a:rPr lang="en-AU" sz="1600">
                          <a:latin typeface="Times New Roman"/>
                          <a:ea typeface="Times New Roman"/>
                          <a:cs typeface="Cordia New"/>
                        </a:rPr>
                        <a:t>11.4: Basin level community support for hydropower</a:t>
                      </a:r>
                      <a:endParaRPr lang="en-US" sz="1600">
                        <a:latin typeface="Times New Roman"/>
                        <a:ea typeface="Times New Roman"/>
                        <a:cs typeface="Cordia New"/>
                      </a:endParaRPr>
                    </a:p>
                  </a:txBody>
                  <a:tcPr marL="51163" marR="51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770">
                <a:tc vMerge="1">
                  <a:txBody>
                    <a:bodyPr/>
                    <a:lstStyle/>
                    <a:p>
                      <a:endParaRPr lang="en-US"/>
                    </a:p>
                  </a:txBody>
                  <a:tcPr/>
                </a:tc>
                <a:tc>
                  <a:txBody>
                    <a:bodyPr/>
                    <a:lstStyle/>
                    <a:p>
                      <a:pPr marL="0" marR="0">
                        <a:spcBef>
                          <a:spcPts val="0"/>
                        </a:spcBef>
                        <a:spcAft>
                          <a:spcPts val="0"/>
                        </a:spcAft>
                      </a:pPr>
                      <a:r>
                        <a:rPr lang="en-AU" sz="1600" dirty="0">
                          <a:latin typeface="Times New Roman"/>
                          <a:ea typeface="Times New Roman"/>
                          <a:cs typeface="Cordia New"/>
                        </a:rPr>
                        <a:t>11.5 Integration of operations in watershed / </a:t>
                      </a:r>
                      <a:r>
                        <a:rPr lang="en-AU" sz="1600" dirty="0" err="1">
                          <a:latin typeface="Times New Roman"/>
                          <a:ea typeface="Times New Roman"/>
                          <a:cs typeface="Cordia New"/>
                        </a:rPr>
                        <a:t>catchment</a:t>
                      </a:r>
                      <a:r>
                        <a:rPr lang="en-AU" sz="1600" dirty="0">
                          <a:latin typeface="Times New Roman"/>
                          <a:ea typeface="Times New Roman"/>
                          <a:cs typeface="Cordia New"/>
                        </a:rPr>
                        <a:t> management</a:t>
                      </a:r>
                      <a:endParaRPr lang="en-US" sz="1600" dirty="0">
                        <a:latin typeface="Times New Roman"/>
                        <a:ea typeface="Times New Roman"/>
                        <a:cs typeface="Cordia New"/>
                      </a:endParaRPr>
                    </a:p>
                  </a:txBody>
                  <a:tcPr marL="51163" marR="51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spd="slow">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sz="half" idx="4294967295"/>
          </p:nvPr>
        </p:nvSpPr>
        <p:spPr>
          <a:xfrm>
            <a:off x="4876800" y="1600200"/>
            <a:ext cx="4038600" cy="4525963"/>
          </a:xfrm>
        </p:spPr>
        <p:txBody>
          <a:bodyPr>
            <a:normAutofit/>
          </a:bodyPr>
          <a:lstStyle/>
          <a:p>
            <a:pPr>
              <a:lnSpc>
                <a:spcPct val="80000"/>
              </a:lnSpc>
              <a:defRPr/>
            </a:pPr>
            <a:endParaRPr lang="en-US" sz="3000">
              <a:latin typeface="+mn-lt"/>
              <a:ea typeface="+mn-ea"/>
              <a:cs typeface="+mn-cs"/>
            </a:endParaRPr>
          </a:p>
        </p:txBody>
      </p:sp>
      <p:pic>
        <p:nvPicPr>
          <p:cNvPr id="25604" name="Picture 4"/>
          <p:cNvPicPr>
            <a:picLocks noChangeAspect="1" noChangeArrowheads="1"/>
          </p:cNvPicPr>
          <p:nvPr/>
        </p:nvPicPr>
        <p:blipFill>
          <a:blip r:embed="rId3"/>
          <a:srcRect/>
          <a:stretch>
            <a:fillRect/>
          </a:stretch>
        </p:blipFill>
        <p:spPr bwMode="auto">
          <a:xfrm>
            <a:off x="3714744" y="36513"/>
            <a:ext cx="5429256" cy="6705600"/>
          </a:xfrm>
          <a:prstGeom prst="rect">
            <a:avLst/>
          </a:prstGeom>
          <a:noFill/>
          <a:ln w="9525">
            <a:noFill/>
            <a:miter lim="800000"/>
            <a:headEnd/>
            <a:tailEnd/>
          </a:ln>
        </p:spPr>
      </p:pic>
      <p:sp>
        <p:nvSpPr>
          <p:cNvPr id="15" name="Oval 14"/>
          <p:cNvSpPr/>
          <p:nvPr/>
        </p:nvSpPr>
        <p:spPr>
          <a:xfrm>
            <a:off x="5214942" y="1500174"/>
            <a:ext cx="762000" cy="1066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en-US">
              <a:solidFill>
                <a:srgbClr val="FFFFFF"/>
              </a:solidFill>
              <a:latin typeface="Arial" charset="0"/>
            </a:endParaRPr>
          </a:p>
        </p:txBody>
      </p:sp>
      <p:sp>
        <p:nvSpPr>
          <p:cNvPr id="16" name="Oval 15"/>
          <p:cNvSpPr/>
          <p:nvPr/>
        </p:nvSpPr>
        <p:spPr>
          <a:xfrm>
            <a:off x="7000892" y="3200400"/>
            <a:ext cx="1600200" cy="1828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en-US">
              <a:solidFill>
                <a:srgbClr val="FFFFFF"/>
              </a:solidFill>
              <a:latin typeface="Arial" charset="0"/>
            </a:endParaRPr>
          </a:p>
        </p:txBody>
      </p:sp>
      <p:sp>
        <p:nvSpPr>
          <p:cNvPr id="2" name="Oval 14"/>
          <p:cNvSpPr/>
          <p:nvPr/>
        </p:nvSpPr>
        <p:spPr>
          <a:xfrm>
            <a:off x="6000760" y="2786058"/>
            <a:ext cx="474662" cy="28733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en-US">
              <a:solidFill>
                <a:srgbClr val="FFFFFF"/>
              </a:solidFill>
              <a:latin typeface="Arial" charset="0"/>
            </a:endParaRPr>
          </a:p>
        </p:txBody>
      </p:sp>
      <p:sp>
        <p:nvSpPr>
          <p:cNvPr id="3" name="Oval 14"/>
          <p:cNvSpPr/>
          <p:nvPr/>
        </p:nvSpPr>
        <p:spPr>
          <a:xfrm>
            <a:off x="7000892" y="3851283"/>
            <a:ext cx="1193800" cy="72072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en-US">
              <a:solidFill>
                <a:srgbClr val="FFFFFF"/>
              </a:solidFill>
              <a:latin typeface="Arial" charset="0"/>
            </a:endParaRPr>
          </a:p>
        </p:txBody>
      </p:sp>
      <p:sp>
        <p:nvSpPr>
          <p:cNvPr id="25609" name="Text Box 13"/>
          <p:cNvSpPr txBox="1">
            <a:spLocks noChangeArrowheads="1"/>
          </p:cNvSpPr>
          <p:nvPr/>
        </p:nvSpPr>
        <p:spPr bwMode="auto">
          <a:xfrm>
            <a:off x="7740650" y="2781300"/>
            <a:ext cx="1352550" cy="457200"/>
          </a:xfrm>
          <a:prstGeom prst="rect">
            <a:avLst/>
          </a:prstGeom>
          <a:noFill/>
          <a:ln w="9525">
            <a:noFill/>
            <a:miter lim="800000"/>
            <a:headEnd/>
            <a:tailEnd/>
          </a:ln>
        </p:spPr>
        <p:txBody>
          <a:bodyPr wrap="none">
            <a:spAutoFit/>
          </a:bodyPr>
          <a:lstStyle/>
          <a:p>
            <a:pPr algn="ctr" eaLnBrk="1" hangingPunct="1"/>
            <a:r>
              <a:rPr lang="en-AU" sz="1200" b="1" dirty="0"/>
              <a:t>3S Basin </a:t>
            </a:r>
          </a:p>
          <a:p>
            <a:pPr algn="ctr" eaLnBrk="1" hangingPunct="1"/>
            <a:r>
              <a:rPr lang="en-AU" sz="1200" b="1" dirty="0"/>
              <a:t>(transboundary)</a:t>
            </a:r>
            <a:endParaRPr lang="en-US" sz="1200" b="1" dirty="0"/>
          </a:p>
        </p:txBody>
      </p:sp>
      <p:sp>
        <p:nvSpPr>
          <p:cNvPr id="25610" name="Text Box 14"/>
          <p:cNvSpPr txBox="1">
            <a:spLocks noChangeArrowheads="1"/>
          </p:cNvSpPr>
          <p:nvPr/>
        </p:nvSpPr>
        <p:spPr bwMode="auto">
          <a:xfrm>
            <a:off x="7605713" y="5348288"/>
            <a:ext cx="1430337" cy="457200"/>
          </a:xfrm>
          <a:prstGeom prst="rect">
            <a:avLst/>
          </a:prstGeom>
          <a:noFill/>
          <a:ln w="9525">
            <a:noFill/>
            <a:miter lim="800000"/>
            <a:headEnd/>
            <a:tailEnd/>
          </a:ln>
        </p:spPr>
        <p:txBody>
          <a:bodyPr wrap="none">
            <a:spAutoFit/>
          </a:bodyPr>
          <a:lstStyle/>
          <a:p>
            <a:pPr algn="ctr" eaLnBrk="1" hangingPunct="1"/>
            <a:r>
              <a:rPr lang="en-AU" sz="1200" b="1" dirty="0" err="1"/>
              <a:t>Sre</a:t>
            </a:r>
            <a:r>
              <a:rPr lang="en-AU" sz="1200" b="1" dirty="0"/>
              <a:t> </a:t>
            </a:r>
            <a:r>
              <a:rPr lang="en-AU" sz="1200" b="1" dirty="0" err="1"/>
              <a:t>Pok</a:t>
            </a:r>
            <a:endParaRPr lang="en-AU" sz="1200" b="1" dirty="0"/>
          </a:p>
          <a:p>
            <a:pPr algn="ctr" eaLnBrk="1" hangingPunct="1"/>
            <a:r>
              <a:rPr lang="en-AU" sz="1200" b="1" dirty="0"/>
              <a:t>Upper and Lower</a:t>
            </a:r>
            <a:endParaRPr lang="en-US" sz="1200" b="1" dirty="0"/>
          </a:p>
        </p:txBody>
      </p:sp>
      <p:sp>
        <p:nvSpPr>
          <p:cNvPr id="25611" name="Text Box 16"/>
          <p:cNvSpPr txBox="1">
            <a:spLocks noChangeArrowheads="1"/>
          </p:cNvSpPr>
          <p:nvPr/>
        </p:nvSpPr>
        <p:spPr bwMode="auto">
          <a:xfrm>
            <a:off x="7113588" y="1773238"/>
            <a:ext cx="884237" cy="274637"/>
          </a:xfrm>
          <a:prstGeom prst="rect">
            <a:avLst/>
          </a:prstGeom>
          <a:noFill/>
          <a:ln w="9525">
            <a:noFill/>
            <a:miter lim="800000"/>
            <a:headEnd/>
            <a:tailEnd/>
          </a:ln>
        </p:spPr>
        <p:txBody>
          <a:bodyPr wrap="none">
            <a:spAutoFit/>
          </a:bodyPr>
          <a:lstStyle/>
          <a:p>
            <a:pPr eaLnBrk="1" hangingPunct="1"/>
            <a:r>
              <a:rPr lang="en-AU" sz="1200" b="1" dirty="0"/>
              <a:t>Nam </a:t>
            </a:r>
            <a:r>
              <a:rPr lang="en-AU" sz="1200" b="1" dirty="0" err="1"/>
              <a:t>Kam</a:t>
            </a:r>
            <a:endParaRPr lang="en-US" sz="1200" b="1" dirty="0"/>
          </a:p>
        </p:txBody>
      </p:sp>
      <p:sp>
        <p:nvSpPr>
          <p:cNvPr id="25612" name="Text Box 18"/>
          <p:cNvSpPr txBox="1">
            <a:spLocks noChangeArrowheads="1"/>
          </p:cNvSpPr>
          <p:nvPr/>
        </p:nvSpPr>
        <p:spPr bwMode="auto">
          <a:xfrm>
            <a:off x="4071934" y="2143116"/>
            <a:ext cx="987425" cy="274637"/>
          </a:xfrm>
          <a:prstGeom prst="rect">
            <a:avLst/>
          </a:prstGeom>
          <a:noFill/>
          <a:ln w="9525">
            <a:noFill/>
            <a:miter lim="800000"/>
            <a:headEnd/>
            <a:tailEnd/>
          </a:ln>
        </p:spPr>
        <p:txBody>
          <a:bodyPr wrap="none">
            <a:spAutoFit/>
          </a:bodyPr>
          <a:lstStyle/>
          <a:p>
            <a:pPr eaLnBrk="1" hangingPunct="1"/>
            <a:r>
              <a:rPr lang="en-AU" sz="1200" b="1" dirty="0"/>
              <a:t>Nam </a:t>
            </a:r>
            <a:r>
              <a:rPr lang="en-AU" sz="1200" b="1" dirty="0" err="1"/>
              <a:t>Ngum</a:t>
            </a:r>
            <a:endParaRPr lang="en-US" sz="1200" b="1" dirty="0"/>
          </a:p>
        </p:txBody>
      </p:sp>
      <p:sp>
        <p:nvSpPr>
          <p:cNvPr id="25613" name="Line 19"/>
          <p:cNvSpPr>
            <a:spLocks noChangeShapeType="1"/>
          </p:cNvSpPr>
          <p:nvPr/>
        </p:nvSpPr>
        <p:spPr bwMode="auto">
          <a:xfrm flipH="1">
            <a:off x="6357950" y="1989138"/>
            <a:ext cx="806438" cy="796920"/>
          </a:xfrm>
          <a:prstGeom prst="line">
            <a:avLst/>
          </a:prstGeom>
          <a:noFill/>
          <a:ln w="9525">
            <a:solidFill>
              <a:srgbClr val="000000"/>
            </a:solidFill>
            <a:round/>
            <a:headEnd/>
            <a:tailEnd type="triangle" w="med" len="med"/>
          </a:ln>
        </p:spPr>
        <p:txBody>
          <a:bodyPr/>
          <a:lstStyle/>
          <a:p>
            <a:endParaRPr lang="en-US"/>
          </a:p>
        </p:txBody>
      </p:sp>
      <p:sp>
        <p:nvSpPr>
          <p:cNvPr id="25614" name="Line 20"/>
          <p:cNvSpPr>
            <a:spLocks noChangeShapeType="1"/>
          </p:cNvSpPr>
          <p:nvPr/>
        </p:nvSpPr>
        <p:spPr bwMode="auto">
          <a:xfrm flipH="1">
            <a:off x="8532813" y="3213100"/>
            <a:ext cx="287337" cy="287338"/>
          </a:xfrm>
          <a:prstGeom prst="line">
            <a:avLst/>
          </a:prstGeom>
          <a:noFill/>
          <a:ln w="9525">
            <a:solidFill>
              <a:srgbClr val="000000"/>
            </a:solidFill>
            <a:round/>
            <a:headEnd/>
            <a:tailEnd type="triangle" w="med" len="med"/>
          </a:ln>
        </p:spPr>
        <p:txBody>
          <a:bodyPr/>
          <a:lstStyle/>
          <a:p>
            <a:endParaRPr lang="en-US"/>
          </a:p>
        </p:txBody>
      </p:sp>
      <p:sp>
        <p:nvSpPr>
          <p:cNvPr id="25615" name="Line 21"/>
          <p:cNvSpPr>
            <a:spLocks noChangeShapeType="1"/>
          </p:cNvSpPr>
          <p:nvPr/>
        </p:nvSpPr>
        <p:spPr bwMode="auto">
          <a:xfrm flipH="1" flipV="1">
            <a:off x="7667625" y="4437063"/>
            <a:ext cx="649288" cy="936625"/>
          </a:xfrm>
          <a:prstGeom prst="line">
            <a:avLst/>
          </a:prstGeom>
          <a:noFill/>
          <a:ln w="9525">
            <a:solidFill>
              <a:srgbClr val="000000"/>
            </a:solidFill>
            <a:round/>
            <a:headEnd/>
            <a:tailEnd type="triangle" w="med" len="med"/>
          </a:ln>
        </p:spPr>
        <p:txBody>
          <a:bodyPr/>
          <a:lstStyle/>
          <a:p>
            <a:endParaRPr lang="en-US"/>
          </a:p>
        </p:txBody>
      </p:sp>
      <p:sp>
        <p:nvSpPr>
          <p:cNvPr id="25616" name="Line 22"/>
          <p:cNvSpPr>
            <a:spLocks noChangeShapeType="1"/>
          </p:cNvSpPr>
          <p:nvPr/>
        </p:nvSpPr>
        <p:spPr bwMode="auto">
          <a:xfrm flipV="1">
            <a:off x="5219700" y="2060575"/>
            <a:ext cx="360363" cy="73025"/>
          </a:xfrm>
          <a:prstGeom prst="line">
            <a:avLst/>
          </a:prstGeom>
          <a:noFill/>
          <a:ln w="9525">
            <a:solidFill>
              <a:srgbClr val="000000"/>
            </a:solidFill>
            <a:round/>
            <a:headEnd/>
            <a:tailEnd type="triangle" w="med" len="med"/>
          </a:ln>
        </p:spPr>
        <p:txBody>
          <a:bodyPr/>
          <a:lstStyle/>
          <a:p>
            <a:endParaRPr lang="en-US"/>
          </a:p>
        </p:txBody>
      </p:sp>
      <p:sp>
        <p:nvSpPr>
          <p:cNvPr id="20482" name="Text Placeholder 7"/>
          <p:cNvSpPr>
            <a:spLocks noGrp="1"/>
          </p:cNvSpPr>
          <p:nvPr>
            <p:ph sz="half" idx="4294967295"/>
          </p:nvPr>
        </p:nvSpPr>
        <p:spPr>
          <a:xfrm>
            <a:off x="-71470" y="-24"/>
            <a:ext cx="4210051" cy="4821238"/>
          </a:xfrm>
          <a:solidFill>
            <a:schemeClr val="bg1">
              <a:alpha val="83000"/>
            </a:schemeClr>
          </a:solidFill>
        </p:spPr>
        <p:txBody>
          <a:bodyPr>
            <a:normAutofit fontScale="92500" lnSpcReduction="20000"/>
          </a:bodyPr>
          <a:lstStyle/>
          <a:p>
            <a:pPr>
              <a:lnSpc>
                <a:spcPct val="80000"/>
              </a:lnSpc>
              <a:buFont typeface="Wingdings" pitchFamily="2" charset="2"/>
              <a:buNone/>
            </a:pPr>
            <a:endParaRPr lang="en-US" sz="2600" dirty="0"/>
          </a:p>
          <a:p>
            <a:pPr>
              <a:lnSpc>
                <a:spcPct val="80000"/>
              </a:lnSpc>
              <a:buFont typeface="Wingdings" pitchFamily="2" charset="2"/>
              <a:buNone/>
            </a:pPr>
            <a:r>
              <a:rPr lang="en-US" sz="4400" dirty="0">
                <a:solidFill>
                  <a:schemeClr val="tx2"/>
                </a:solidFill>
              </a:rPr>
              <a:t>RSAT Case </a:t>
            </a:r>
            <a:r>
              <a:rPr lang="en-US" sz="4400" dirty="0" smtClean="0">
                <a:solidFill>
                  <a:schemeClr val="tx2"/>
                </a:solidFill>
              </a:rPr>
              <a:t>Studies</a:t>
            </a:r>
            <a:endParaRPr lang="en-US" sz="4400" dirty="0">
              <a:solidFill>
                <a:schemeClr val="tx2"/>
              </a:solidFill>
            </a:endParaRPr>
          </a:p>
          <a:p>
            <a:pPr>
              <a:lnSpc>
                <a:spcPct val="80000"/>
              </a:lnSpc>
              <a:buFont typeface="Wingdings" pitchFamily="2" charset="2"/>
              <a:buNone/>
            </a:pPr>
            <a:r>
              <a:rPr lang="en-US" sz="2200" b="1" dirty="0">
                <a:solidFill>
                  <a:srgbClr val="FFFF00"/>
                </a:solidFill>
              </a:rPr>
              <a:t>	</a:t>
            </a:r>
            <a:r>
              <a:rPr lang="en-US" sz="2200" b="1" u="sng" dirty="0"/>
              <a:t>3S Rivers Basin</a:t>
            </a:r>
            <a:r>
              <a:rPr lang="en-US" sz="2200" dirty="0"/>
              <a:t> </a:t>
            </a:r>
          </a:p>
          <a:p>
            <a:pPr lvl="1">
              <a:lnSpc>
                <a:spcPct val="80000"/>
              </a:lnSpc>
            </a:pPr>
            <a:r>
              <a:rPr lang="en-US" sz="2200" dirty="0"/>
              <a:t>Developing transboundary IWRM</a:t>
            </a:r>
          </a:p>
          <a:p>
            <a:pPr lvl="1">
              <a:lnSpc>
                <a:spcPct val="80000"/>
              </a:lnSpc>
            </a:pPr>
            <a:endParaRPr lang="en-US" sz="2200" dirty="0"/>
          </a:p>
          <a:p>
            <a:pPr>
              <a:lnSpc>
                <a:spcPct val="80000"/>
              </a:lnSpc>
              <a:buFont typeface="Wingdings" pitchFamily="2" charset="2"/>
              <a:buNone/>
            </a:pPr>
            <a:r>
              <a:rPr lang="en-US" sz="2200" b="1" dirty="0"/>
              <a:t>	</a:t>
            </a:r>
            <a:r>
              <a:rPr lang="en-US" sz="2200" b="1" u="sng" dirty="0"/>
              <a:t>Cascade of 7 dams in river basin </a:t>
            </a:r>
            <a:r>
              <a:rPr lang="en-US" sz="2200" dirty="0"/>
              <a:t> (Lao PDR)</a:t>
            </a:r>
          </a:p>
          <a:p>
            <a:pPr lvl="1">
              <a:lnSpc>
                <a:spcPct val="80000"/>
              </a:lnSpc>
            </a:pPr>
            <a:r>
              <a:rPr lang="en-US" sz="2200" dirty="0"/>
              <a:t>Scoping for CIA</a:t>
            </a:r>
          </a:p>
          <a:p>
            <a:pPr lvl="1">
              <a:lnSpc>
                <a:spcPct val="80000"/>
              </a:lnSpc>
            </a:pPr>
            <a:r>
              <a:rPr lang="en-US" sz="2200" dirty="0"/>
              <a:t>Designing watershed management strategy</a:t>
            </a:r>
          </a:p>
          <a:p>
            <a:pPr lvl="1">
              <a:lnSpc>
                <a:spcPct val="80000"/>
              </a:lnSpc>
              <a:buFont typeface="Wingdings" pitchFamily="2" charset="2"/>
              <a:buNone/>
            </a:pPr>
            <a:r>
              <a:rPr lang="en-US" sz="2200" dirty="0"/>
              <a:t> </a:t>
            </a:r>
          </a:p>
          <a:p>
            <a:pPr lvl="1">
              <a:lnSpc>
                <a:spcPct val="80000"/>
              </a:lnSpc>
              <a:buFont typeface="Wingdings" pitchFamily="2" charset="2"/>
              <a:buNone/>
            </a:pPr>
            <a:r>
              <a:rPr lang="en-US" sz="2200" b="1" u="sng" dirty="0"/>
              <a:t>Nam </a:t>
            </a:r>
            <a:r>
              <a:rPr lang="en-US" sz="2200" b="1" u="sng" dirty="0" err="1"/>
              <a:t>Ngum</a:t>
            </a:r>
            <a:r>
              <a:rPr lang="en-US" sz="2200" b="1" u="sng" dirty="0"/>
              <a:t> river basin</a:t>
            </a:r>
            <a:r>
              <a:rPr lang="en-US" sz="2200" b="1" dirty="0"/>
              <a:t> (Lao PDR)</a:t>
            </a:r>
          </a:p>
          <a:p>
            <a:pPr lvl="1">
              <a:lnSpc>
                <a:spcPct val="80000"/>
              </a:lnSpc>
            </a:pPr>
            <a:r>
              <a:rPr lang="en-US" sz="2200" dirty="0"/>
              <a:t>Dialogue for the RBC</a:t>
            </a:r>
          </a:p>
          <a:p>
            <a:pPr lvl="1">
              <a:lnSpc>
                <a:spcPct val="80000"/>
              </a:lnSpc>
              <a:buFont typeface="Wingdings" pitchFamily="2" charset="2"/>
              <a:buNone/>
            </a:pPr>
            <a:r>
              <a:rPr lang="en-AU" sz="2200" b="1" u="sng" dirty="0" err="1"/>
              <a:t>Sre</a:t>
            </a:r>
            <a:r>
              <a:rPr lang="en-AU" sz="2200" b="1" u="sng" dirty="0"/>
              <a:t> </a:t>
            </a:r>
            <a:r>
              <a:rPr lang="en-AU" sz="2200" b="1" u="sng" dirty="0" err="1"/>
              <a:t>Pok</a:t>
            </a:r>
            <a:r>
              <a:rPr lang="en-AU" sz="2200" b="1" u="sng" dirty="0"/>
              <a:t> river basin</a:t>
            </a:r>
          </a:p>
          <a:p>
            <a:pPr lvl="1">
              <a:lnSpc>
                <a:spcPct val="80000"/>
              </a:lnSpc>
            </a:pPr>
            <a:r>
              <a:rPr lang="en-AU" sz="2200" dirty="0"/>
              <a:t>Upper Vietnam</a:t>
            </a:r>
          </a:p>
          <a:p>
            <a:pPr lvl="1">
              <a:lnSpc>
                <a:spcPct val="80000"/>
              </a:lnSpc>
            </a:pPr>
            <a:r>
              <a:rPr lang="en-AU" sz="2200" dirty="0"/>
              <a:t>Lower Cambodia – EIA guidance</a:t>
            </a:r>
          </a:p>
          <a:p>
            <a:pPr lvl="1">
              <a:lnSpc>
                <a:spcPct val="80000"/>
              </a:lnSpc>
              <a:buFont typeface="Wingdings" pitchFamily="2" charset="2"/>
              <a:buNone/>
            </a:pPr>
            <a:endParaRPr lang="en-AU" sz="2200" b="1" dirty="0"/>
          </a:p>
          <a:p>
            <a:pPr lvl="1">
              <a:lnSpc>
                <a:spcPct val="80000"/>
              </a:lnSpc>
              <a:buFont typeface="Wingdings" pitchFamily="2" charset="2"/>
              <a:buNone/>
            </a:pPr>
            <a:endParaRPr lang="en-US" sz="2600" dirty="0"/>
          </a:p>
        </p:txBody>
      </p:sp>
      <p:pic>
        <p:nvPicPr>
          <p:cNvPr id="17" name="Picture 4"/>
          <p:cNvPicPr>
            <a:picLocks noChangeAspect="1" noChangeArrowheads="1"/>
          </p:cNvPicPr>
          <p:nvPr/>
        </p:nvPicPr>
        <p:blipFill>
          <a:blip r:embed="rId4" cstate="print"/>
          <a:srcRect/>
          <a:stretch>
            <a:fillRect/>
          </a:stretch>
        </p:blipFill>
        <p:spPr bwMode="auto">
          <a:xfrm>
            <a:off x="142876" y="4643446"/>
            <a:ext cx="3214678" cy="2143119"/>
          </a:xfrm>
          <a:prstGeom prst="rect">
            <a:avLst/>
          </a:prstGeom>
          <a:noFill/>
          <a:ln w="9525">
            <a:noFill/>
            <a:miter lim="800000"/>
            <a:headEnd/>
            <a:tailEnd/>
          </a:ln>
          <a:effectLst/>
        </p:spPr>
      </p:pic>
    </p:spTree>
  </p:cSld>
  <p:clrMapOvr>
    <a:masterClrMapping/>
  </p:clrMapOvr>
  <p:transition spd="slow">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8" name="Picture 3"/>
          <p:cNvPicPr>
            <a:picLocks noChangeAspect="1" noChangeArrowheads="1"/>
          </p:cNvPicPr>
          <p:nvPr/>
        </p:nvPicPr>
        <p:blipFill>
          <a:blip r:embed="rId3"/>
          <a:srcRect/>
          <a:stretch>
            <a:fillRect/>
          </a:stretch>
        </p:blipFill>
        <p:spPr bwMode="auto">
          <a:xfrm>
            <a:off x="7143800" y="3643314"/>
            <a:ext cx="1928794" cy="1711340"/>
          </a:xfrm>
          <a:prstGeom prst="rect">
            <a:avLst/>
          </a:prstGeom>
          <a:noFill/>
          <a:ln w="9525">
            <a:noFill/>
            <a:miter lim="800000"/>
            <a:headEnd/>
            <a:tailEnd/>
          </a:ln>
        </p:spPr>
      </p:pic>
      <p:sp>
        <p:nvSpPr>
          <p:cNvPr id="23554" name="Title 3"/>
          <p:cNvSpPr>
            <a:spLocks noGrp="1"/>
          </p:cNvSpPr>
          <p:nvPr>
            <p:ph type="title" idx="4294967295"/>
          </p:nvPr>
        </p:nvSpPr>
        <p:spPr>
          <a:xfrm>
            <a:off x="87313" y="0"/>
            <a:ext cx="9056687" cy="1139826"/>
          </a:xfrm>
        </p:spPr>
        <p:txBody>
          <a:bodyPr anchorCtr="0">
            <a:noAutofit/>
          </a:bodyPr>
          <a:lstStyle/>
          <a:p>
            <a:r>
              <a:rPr lang="en-US" sz="3200" dirty="0" smtClean="0">
                <a:solidFill>
                  <a:srgbClr val="FF0000"/>
                </a:solidFill>
              </a:rPr>
              <a:t>Example of RSAT analysis - Nam </a:t>
            </a:r>
            <a:r>
              <a:rPr lang="en-US" sz="3200" dirty="0" err="1">
                <a:solidFill>
                  <a:srgbClr val="FF0000"/>
                </a:solidFill>
              </a:rPr>
              <a:t>Ngum</a:t>
            </a:r>
            <a:r>
              <a:rPr lang="en-US" sz="3200" dirty="0">
                <a:solidFill>
                  <a:srgbClr val="FF0000"/>
                </a:solidFill>
              </a:rPr>
              <a:t> River Basin </a:t>
            </a:r>
          </a:p>
        </p:txBody>
      </p:sp>
      <p:sp>
        <p:nvSpPr>
          <p:cNvPr id="5" name="Content Placeholder 4"/>
          <p:cNvSpPr>
            <a:spLocks noGrp="1"/>
          </p:cNvSpPr>
          <p:nvPr>
            <p:ph sz="half" idx="4294967295"/>
          </p:nvPr>
        </p:nvSpPr>
        <p:spPr>
          <a:xfrm>
            <a:off x="785786" y="1000108"/>
            <a:ext cx="5327650" cy="5346700"/>
          </a:xfrm>
        </p:spPr>
        <p:txBody>
          <a:bodyPr>
            <a:normAutofit/>
          </a:bodyPr>
          <a:lstStyle/>
          <a:p>
            <a:pPr marL="342900" lvl="1" indent="-342900">
              <a:lnSpc>
                <a:spcPct val="80000"/>
              </a:lnSpc>
            </a:pPr>
            <a:r>
              <a:rPr lang="en-US" sz="2100" dirty="0"/>
              <a:t>Used </a:t>
            </a:r>
            <a:r>
              <a:rPr lang="en-US" sz="2100" b="1" dirty="0"/>
              <a:t>RSAT</a:t>
            </a:r>
            <a:r>
              <a:rPr lang="en-US" sz="2100" dirty="0"/>
              <a:t> to identify priority actions for River Basin Committee</a:t>
            </a:r>
          </a:p>
          <a:p>
            <a:pPr marL="342900" lvl="1" indent="-342900">
              <a:lnSpc>
                <a:spcPct val="80000"/>
              </a:lnSpc>
            </a:pPr>
            <a:r>
              <a:rPr lang="en-US" sz="2100" b="1" dirty="0"/>
              <a:t>Multi-stakeholder assessment team</a:t>
            </a:r>
            <a:r>
              <a:rPr lang="en-US" sz="2100" dirty="0"/>
              <a:t> </a:t>
            </a:r>
          </a:p>
          <a:p>
            <a:pPr marL="742950" lvl="2" indent="-342900">
              <a:lnSpc>
                <a:spcPct val="80000"/>
              </a:lnSpc>
            </a:pPr>
            <a:r>
              <a:rPr lang="en-US" sz="1800" dirty="0"/>
              <a:t>provincial agencies</a:t>
            </a:r>
          </a:p>
          <a:p>
            <a:pPr marL="742950" lvl="2" indent="-342900">
              <a:lnSpc>
                <a:spcPct val="80000"/>
              </a:lnSpc>
            </a:pPr>
            <a:r>
              <a:rPr lang="en-US" sz="1800" dirty="0"/>
              <a:t>multi-</a:t>
            </a:r>
            <a:r>
              <a:rPr lang="en-US" sz="1800" dirty="0" err="1"/>
              <a:t>sectoral</a:t>
            </a:r>
            <a:r>
              <a:rPr lang="en-US" sz="1800" dirty="0"/>
              <a:t> </a:t>
            </a:r>
          </a:p>
          <a:p>
            <a:pPr marL="742950" lvl="2" indent="-342900">
              <a:lnSpc>
                <a:spcPct val="80000"/>
              </a:lnSpc>
            </a:pPr>
            <a:r>
              <a:rPr lang="en-US" sz="1800" dirty="0"/>
              <a:t>hydropower developers</a:t>
            </a:r>
          </a:p>
          <a:p>
            <a:pPr marL="342900" lvl="1" indent="-342900">
              <a:lnSpc>
                <a:spcPct val="80000"/>
              </a:lnSpc>
            </a:pPr>
            <a:r>
              <a:rPr lang="en-US" sz="2100" dirty="0"/>
              <a:t>Actions</a:t>
            </a:r>
          </a:p>
          <a:p>
            <a:pPr marL="742950" lvl="2" indent="-342900">
              <a:lnSpc>
                <a:spcPct val="80000"/>
              </a:lnSpc>
            </a:pPr>
            <a:r>
              <a:rPr lang="en-US" sz="1800" dirty="0"/>
              <a:t>SWOT analysis </a:t>
            </a:r>
          </a:p>
          <a:p>
            <a:pPr marL="742950" lvl="2" indent="-342900">
              <a:lnSpc>
                <a:spcPct val="80000"/>
              </a:lnSpc>
            </a:pPr>
            <a:r>
              <a:rPr lang="en-US" sz="1800" dirty="0"/>
              <a:t>Sustainability Scoring Identification of priority actions for RBC</a:t>
            </a:r>
          </a:p>
          <a:p>
            <a:pPr marL="342900" lvl="1" indent="-342900">
              <a:lnSpc>
                <a:spcPct val="80000"/>
              </a:lnSpc>
              <a:buFont typeface="Wingdings" pitchFamily="2" charset="2"/>
              <a:buNone/>
            </a:pPr>
            <a:r>
              <a:rPr lang="en-US" sz="2100" b="1" dirty="0"/>
              <a:t>Outcomes: </a:t>
            </a:r>
          </a:p>
          <a:p>
            <a:pPr marL="342900" lvl="1" indent="-342900">
              <a:lnSpc>
                <a:spcPct val="80000"/>
              </a:lnSpc>
            </a:pPr>
            <a:r>
              <a:rPr lang="en-US" sz="2100" dirty="0"/>
              <a:t>Developed understanding of sustainability issues for hydropower development in NN</a:t>
            </a:r>
          </a:p>
          <a:p>
            <a:pPr marL="342900" lvl="1" indent="-342900">
              <a:lnSpc>
                <a:spcPct val="80000"/>
              </a:lnSpc>
            </a:pPr>
            <a:r>
              <a:rPr lang="en-US" sz="2100" dirty="0"/>
              <a:t>Build relationships between sectors involved in NN RBC</a:t>
            </a:r>
          </a:p>
          <a:p>
            <a:pPr marL="342900" lvl="1" indent="-342900">
              <a:lnSpc>
                <a:spcPct val="80000"/>
              </a:lnSpc>
            </a:pPr>
            <a:r>
              <a:rPr lang="en-US" sz="2100" dirty="0"/>
              <a:t>Priority actions identified for NN RBC</a:t>
            </a:r>
          </a:p>
          <a:p>
            <a:pPr>
              <a:lnSpc>
                <a:spcPct val="80000"/>
              </a:lnSpc>
            </a:pPr>
            <a:endParaRPr lang="en-US" sz="2600" dirty="0"/>
          </a:p>
        </p:txBody>
      </p:sp>
      <p:pic>
        <p:nvPicPr>
          <p:cNvPr id="23557" name="Picture 2"/>
          <p:cNvPicPr>
            <a:picLocks noChangeAspect="1" noChangeArrowheads="1"/>
          </p:cNvPicPr>
          <p:nvPr/>
        </p:nvPicPr>
        <p:blipFill>
          <a:blip r:embed="rId4"/>
          <a:srcRect/>
          <a:stretch>
            <a:fillRect/>
          </a:stretch>
        </p:blipFill>
        <p:spPr bwMode="auto">
          <a:xfrm>
            <a:off x="6072198" y="1285860"/>
            <a:ext cx="2500330" cy="2404131"/>
          </a:xfrm>
          <a:prstGeom prst="rect">
            <a:avLst/>
          </a:prstGeom>
          <a:noFill/>
          <a:ln w="9525">
            <a:noFill/>
            <a:miter lim="800000"/>
            <a:headEnd/>
            <a:tailEnd/>
          </a:ln>
        </p:spPr>
      </p:pic>
    </p:spTree>
  </p:cSld>
  <p:clrMapOvr>
    <a:masterClrMapping/>
  </p:clrMapOvr>
  <p:transition spd="slow">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5" name="Picture 2"/>
          <p:cNvPicPr>
            <a:picLocks noChangeAspect="1" noChangeArrowheads="1"/>
          </p:cNvPicPr>
          <p:nvPr/>
        </p:nvPicPr>
        <p:blipFill>
          <a:blip r:embed="rId2"/>
          <a:srcRect/>
          <a:stretch>
            <a:fillRect/>
          </a:stretch>
        </p:blipFill>
        <p:spPr bwMode="auto">
          <a:xfrm>
            <a:off x="1785918" y="642918"/>
            <a:ext cx="6124575" cy="4494213"/>
          </a:xfrm>
          <a:prstGeom prst="rect">
            <a:avLst/>
          </a:prstGeom>
          <a:noFill/>
          <a:ln w="9525">
            <a:noFill/>
            <a:miter lim="800000"/>
            <a:headEnd/>
            <a:tailEnd/>
          </a:ln>
        </p:spPr>
      </p:pic>
      <p:sp>
        <p:nvSpPr>
          <p:cNvPr id="4" name="Rectangle 3"/>
          <p:cNvSpPr/>
          <p:nvPr/>
        </p:nvSpPr>
        <p:spPr>
          <a:xfrm>
            <a:off x="571472" y="5929330"/>
            <a:ext cx="8215338" cy="738664"/>
          </a:xfrm>
          <a:prstGeom prst="rect">
            <a:avLst/>
          </a:prstGeom>
        </p:spPr>
        <p:txBody>
          <a:bodyPr wrap="square">
            <a:spAutoFit/>
          </a:bodyPr>
          <a:lstStyle/>
          <a:p>
            <a:r>
              <a:rPr lang="en-US" sz="1400" dirty="0" smtClean="0">
                <a:solidFill>
                  <a:srgbClr val="FF0000"/>
                </a:solidFill>
              </a:rPr>
              <a:t>RSAT can be downloaded at:</a:t>
            </a:r>
          </a:p>
          <a:p>
            <a:r>
              <a:rPr lang="en-US" sz="1400" dirty="0" smtClean="0">
                <a:solidFill>
                  <a:srgbClr val="FF0000"/>
                </a:solidFill>
              </a:rPr>
              <a:t>http</a:t>
            </a:r>
            <a:r>
              <a:rPr lang="en-US" sz="1400" dirty="0" smtClean="0">
                <a:solidFill>
                  <a:srgbClr val="FF0000"/>
                </a:solidFill>
              </a:rPr>
              <a:t>://www.mrcmekong.org/news-and-events/news/innovative-tool-for-mekong-basin-wide-sustainable-hydropower-assessment-launched/</a:t>
            </a:r>
            <a:endParaRPr lang="en-US" sz="1400" dirty="0">
              <a:solidFill>
                <a:srgbClr val="FF0000"/>
              </a:solidFill>
            </a:endParaRPr>
          </a:p>
        </p:txBody>
      </p:sp>
    </p:spTree>
  </p:cSld>
  <p:clrMapOvr>
    <a:masterClrMapping/>
  </p:clrMapOvr>
  <p:transition spd="slow">
    <p:wipe dir="d"/>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VSECTIONID" val="yI2DOt6RzRcU51QxdhNewL"/>
</p:tagLst>
</file>

<file path=ppt/tags/tag2.xml><?xml version="1.0" encoding="utf-8"?>
<p:tagLst xmlns:a="http://schemas.openxmlformats.org/drawingml/2006/main" xmlns:r="http://schemas.openxmlformats.org/officeDocument/2006/relationships" xmlns:p="http://schemas.openxmlformats.org/presentationml/2006/main">
  <p:tag name="DVSHAPEID" val="HAGzTPKJNXuuOK4v20iPS7"/>
</p:tagLst>
</file>

<file path=ppt/tags/tag3.xml><?xml version="1.0" encoding="utf-8"?>
<p:tagLst xmlns:a="http://schemas.openxmlformats.org/drawingml/2006/main" xmlns:r="http://schemas.openxmlformats.org/officeDocument/2006/relationships" xmlns:p="http://schemas.openxmlformats.org/presentationml/2006/main">
  <p:tag name="DVSHAPEID" val="0uhWvCQomImT50qU5y4Znw"/>
</p:tagLst>
</file>

<file path=ppt/theme/theme1.xml><?xml version="1.0" encoding="utf-8"?>
<a:theme xmlns:a="http://schemas.openxmlformats.org/drawingml/2006/main" name="Train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6714</TotalTime>
  <Words>1332</Words>
  <Application>Microsoft Office PowerPoint</Application>
  <PresentationFormat>On-screen Show (4:3)</PresentationFormat>
  <Paragraphs>203</Paragraphs>
  <Slides>12</Slides>
  <Notes>8</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Training</vt:lpstr>
      <vt:lpstr>Rapid Sustainability Assessment Tool - RSAT</vt:lpstr>
      <vt:lpstr>Aim of today presentation</vt:lpstr>
      <vt:lpstr>What is the Rapid Sustainability Assessment Tool (RSAT)?</vt:lpstr>
      <vt:lpstr>How might RSAT contribute to improving hydropower quality, project sustainability?</vt:lpstr>
      <vt:lpstr>Key players </vt:lpstr>
      <vt:lpstr>11 RSAT Topics</vt:lpstr>
      <vt:lpstr>Slide 7</vt:lpstr>
      <vt:lpstr>Slide 8</vt:lpstr>
      <vt:lpstr>Slide 9</vt:lpstr>
      <vt:lpstr>Slide 10</vt:lpstr>
      <vt:lpstr>Example of RSAT analysis - Nam Ngum River Basin </vt:lpstr>
      <vt:lpstr>Slide 12</vt:lpstr>
    </vt:vector>
  </TitlesOfParts>
  <Company>MRCS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Basin-wide Rapid Hydropower Sustainability Assessment tool </dc:title>
  <dc:creator>VORADETH</dc:creator>
  <cp:lastModifiedBy>VORADETH</cp:lastModifiedBy>
  <cp:revision>18</cp:revision>
  <dcterms:created xsi:type="dcterms:W3CDTF">2010-09-05T08:44:44Z</dcterms:created>
  <dcterms:modified xsi:type="dcterms:W3CDTF">2011-12-06T15:39:27Z</dcterms:modified>
</cp:coreProperties>
</file>